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6" r:id="rId5"/>
    <p:sldId id="260" r:id="rId6"/>
    <p:sldId id="266" r:id="rId7"/>
    <p:sldId id="280" r:id="rId8"/>
    <p:sldId id="258" r:id="rId9"/>
    <p:sldId id="273" r:id="rId10"/>
    <p:sldId id="261" r:id="rId11"/>
    <p:sldId id="259" r:id="rId12"/>
    <p:sldId id="282" r:id="rId13"/>
    <p:sldId id="283" r:id="rId14"/>
    <p:sldId id="284" r:id="rId15"/>
    <p:sldId id="281" r:id="rId16"/>
    <p:sldId id="263" r:id="rId17"/>
    <p:sldId id="265" r:id="rId18"/>
    <p:sldId id="264" r:id="rId19"/>
    <p:sldId id="262" r:id="rId20"/>
    <p:sldId id="269" r:id="rId21"/>
    <p:sldId id="275" r:id="rId22"/>
    <p:sldId id="274" r:id="rId23"/>
    <p:sldId id="267" r:id="rId24"/>
    <p:sldId id="270" r:id="rId25"/>
    <p:sldId id="271"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B9729A-D340-4634-BBBA-604D1AEF353D}"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9729A-D340-4634-BBBA-604D1AEF353D}"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9729A-D340-4634-BBBA-604D1AEF353D}"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9729A-D340-4634-BBBA-604D1AEF353D}"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B9729A-D340-4634-BBBA-604D1AEF353D}"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B9729A-D340-4634-BBBA-604D1AEF353D}"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B9729A-D340-4634-BBBA-604D1AEF353D}"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B9729A-D340-4634-BBBA-604D1AEF353D}"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9729A-D340-4634-BBBA-604D1AEF353D}"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B9729A-D340-4634-BBBA-604D1AEF353D}"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B9729A-D340-4634-BBBA-604D1AEF353D}"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453FF2-D7F9-4211-BC74-59BEB787B9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9729A-D340-4634-BBBA-604D1AEF353D}" type="datetimeFigureOut">
              <a:rPr lang="en-US" smtClean="0"/>
              <a:t>3/22/2023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53FF2-D7F9-4211-BC74-59BEB787B9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ae/imgres?imgurl=https://www.pakmar.com.pl/images/LAMINATFOLII/shutterstock_56858866.jpg&amp;imgrefurl=https://www.pakmar.com.pl/en/we-offer/packaging-films/films-for-food-packaging/lid-films-for-trays-and-laminates.html&amp;docid=gr-nl2edC4xIOM&amp;tbnid=mTvcGFSRj0qf-M:&amp;vet=10ahUKEwjNz9zM-__bAhUlKsAKHVe0BpQQMwg9KAQwBA..i&amp;w=350&amp;h=233&amp;safe=strict&amp;bih=533&amp;biw=1242&amp;q=lidding%20trays%20with%20film%20lid&amp;ved=0ahUKEwjNz9zM-__bAhUlKsAKHVe0BpQQMwg9KAQwBA&amp;iact=mrc&amp;uact=8" TargetMode="External"/><Relationship Id="rId2" Type="http://schemas.openxmlformats.org/officeDocument/2006/relationships/hyperlink" Target="https://www.google.ae/imgres?imgurl=https://www.kmpackaging.com/images/content/slides/6_710x520.jpg?08:54:00%26_e%3D.jpg&amp;imgrefurl=https://www.kmpackaging.com/products/convenience-foods/lidding-products&amp;docid=voT5OcUoZkrl3M&amp;tbnid=zkpOARFHuQIpDM:&amp;vet=10ahUKEwjNz9zM-__bAhUlKsAKHVe0BpQQMwg_KAYwBg..i&amp;w=710&amp;h=520&amp;safe=strict&amp;bih=533&amp;biw=1242&amp;q=lidding%20trays%20with%20film%20lid&amp;ved=0ahUKEwjNz9zM-__bAhUlKsAKHVe0BpQQMwg_KAYwBg&amp;iact=mrc&amp;uact=8"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ae/imgres?imgurl=https://image.made-in-china.com/43f34j00hNctrGUYavoZ/Die-Cut-Induction-One-Piece-Aluminum-Foil-Cap-Seal-Liner-Wad-for-Sport-Nutrition-Pet-Bottle-in-China.jpg&amp;imgrefurl=https://www.made-in-china.com/products-search/hot-china-products/One_Piece_Induction_Seal_Liner.html&amp;docid=1bIToPktbH5SQM&amp;tbnid=u2D4-wLpd1U3JM:&amp;vet=10ahUKEwj0gP6l_v_bAhVLBcAKHfrOBggQMwhUKBQwFA..i&amp;w=300&amp;h=300&amp;safe=strict&amp;bih=533&amp;biw=1242&amp;q=HS%20PET%20for%20induction%20wad&amp;ved=0ahUKEwj0gP6l_v_bAhVLBcAKHfrOBggQMwhUKBQwFA&amp;iact=mrc&amp;uact=8"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ae/imgres?imgurl=https://image.made-in-china.com/202f0j00eMntAPICwJYO/Induction-Sealing-Wads-for-Goods-QS-.jpg&amp;imgrefurl=https://lingxiangpackaging.en.made-in-china.com/product/xqQEhROkvwtm/China-Induction-Sealing-Wads-for-Goods-QS-.html&amp;docid=v34IROjzLx5x1M&amp;tbnid=depsotoEYf6jsM:&amp;vet=10ahUKEwj0gP6l_v_bAhVLBcAKHfrOBggQMwhGKBAwEA..i&amp;w=550&amp;h=550&amp;itg=1&amp;safe=strict&amp;bih=533&amp;biw=1242&amp;q=HS%20PET%20for%20induction%20wad&amp;ved=0ahUKEwj0gP6l_v_bAhVLBcAKHfrOBggQMwhGKBAwEA&amp;iact=mrc&amp;uact=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ogle.ae/imgres?imgurl=https://images-na.ssl-images-amazon.com/images/I/91w43O%2Bc4cL._SX569_.jpg&amp;imgrefurl=https://www.amazon.in/Odonil-Block-Hanger-Pack-Lavender/dp/B0144P1B2M&amp;docid=wgYS5rYmFGtzrM&amp;tbnid=JUjtrOl1KNcIRM:&amp;vet=10ahUKEwjfj8WugIDcAhWkBcAKHeatDXsQMwhCKAQwBA..i&amp;w=569&amp;h=729&amp;safe=strict&amp;bih=533&amp;biw=1242&amp;q=dabur%20odonil%20pouch%20metallised%20film%20packing&amp;ved=0ahUKEwjfj8WugIDcAhWkBcAKHeatDXsQMwhCKAQwBA&amp;iact=mrc&amp;uact=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ebay.co.uk/b/Plug-In-Insect-Repellent-Tablets/101768/bn_7930853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pspunbondnonwovenfabric.com/sale-10257428-bright-color-laminated-non-woven-fabric-for-shopping-bag-car-cover-eco-friendly.html"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Transparency_(optics)" TargetMode="External"/><Relationship Id="rId3" Type="http://schemas.openxmlformats.org/officeDocument/2006/relationships/hyperlink" Target="https://en.wikipedia.org/wiki/Polyethylene_terephthalate" TargetMode="External"/><Relationship Id="rId7" Type="http://schemas.openxmlformats.org/officeDocument/2006/relationships/hyperlink" Target="https://en.wikipedia.org/wiki/Strength_of_materials" TargetMode="External"/><Relationship Id="rId12" Type="http://schemas.openxmlformats.org/officeDocument/2006/relationships/hyperlink" Target="https://en.wikipedia.org/wiki/Brand_name" TargetMode="External"/><Relationship Id="rId2" Type="http://schemas.openxmlformats.org/officeDocument/2006/relationships/hyperlink" Target="https://en.wikipedia.org/wiki/Polyester" TargetMode="External"/><Relationship Id="rId1" Type="http://schemas.openxmlformats.org/officeDocument/2006/relationships/slideLayout" Target="../slideLayouts/slideLayout2.xml"/><Relationship Id="rId6" Type="http://schemas.openxmlformats.org/officeDocument/2006/relationships/hyperlink" Target="https://en.wikipedia.org/wiki/Dimensional_stability_(fabric)" TargetMode="External"/><Relationship Id="rId11" Type="http://schemas.openxmlformats.org/officeDocument/2006/relationships/hyperlink" Target="https://en.wikipedia.org/wiki/Company_(law)" TargetMode="External"/><Relationship Id="rId5" Type="http://schemas.openxmlformats.org/officeDocument/2006/relationships/hyperlink" Target="https://en.wikipedia.org/wiki/Chemical_stability" TargetMode="External"/><Relationship Id="rId10" Type="http://schemas.openxmlformats.org/officeDocument/2006/relationships/hyperlink" Target="https://en.wikipedia.org/wiki/Electrical_insulation" TargetMode="External"/><Relationship Id="rId4" Type="http://schemas.openxmlformats.org/officeDocument/2006/relationships/hyperlink" Target="https://en.wikipedia.org/wiki/Tensile_strength" TargetMode="External"/><Relationship Id="rId9" Type="http://schemas.openxmlformats.org/officeDocument/2006/relationships/hyperlink" Target="https://en.wikipedia.org/wiki/Reflectiv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hyperlink" Target="https://www.google.ae/imgres?imgurl=https://pbs.twimg.com/media/DaTV2-aVQAAMMq8.jpg&amp;imgrefurl=https://twitter.com/donleefarms&amp;docid=0eo1tkZigHwjQM&amp;tbnid=HHrd7826irqHlM:&amp;vet=10ahUKEwjJlYyK-f_bAhVPNMAKHb13DpwQMwhkKB8wHw..i&amp;w=900&amp;h=1200&amp;safe=strict&amp;bih=577&amp;biw=1242&amp;q=donlee%20farms&amp;ved=0ahUKEwjJlYyK-f_bAhVPNMAKHb13DpwQMwhkKB8wHw&amp;iact=mrc&amp;uact=8"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ae/imgres?imgurl=https://bloximages.newyork1.vip.townnews.com/lancasteronline.com/content/tncms/assets/v3/editorial/3/2d/32dfba02-8ab2-11e3-8fb0-0017a43b2370/52ec00f9ea4a8.image.jpg&amp;imgrefurl=https://lancasteronline.com/news/local/brain-food-columbia-school-district-wants-to-serve-free-breakfast/article_10f5fab8-1b76-11e5-a139-931fcf782af5.html&amp;docid=kqyhkfw3hCRKLM&amp;tbnid=9hyVCi-5HnFT3M:&amp;vet=12ahUKEwjzs_7e-v_bAhXLLMAKHeWCA2I4ZBAzKAcwB3oECAEQCA..i&amp;w=760&amp;h=426&amp;safe=strict&amp;bih=533&amp;biw=1242&amp;q=school%20district%20lunch&amp;ved=2ahUKEwjzs_7e-v_bAhXLLMAKHeWCA2I4ZBAzKAcwB3oECAEQCA&amp;iact=mrc&amp;uact=8" TargetMode="External"/><Relationship Id="rId4" Type="http://schemas.openxmlformats.org/officeDocument/2006/relationships/hyperlink" Target="https://www.google.ae/imgres?imgurl=https://media.fooducate.com/products/images/180x180/55FB12E5-766F-BFAE-45DB-B2B4DA79DBB5-7300.jpeg&amp;imgrefurl=https://www.fooducate.com/product/User%20added%20Arizona%20Gold%20bean%20and%20cheese%20burrito/55FB12E5-40BB-96E3-4EA5-AF268A3D335E&amp;docid=_T9oEgVAWWPIDM&amp;tbnid=TSHAWcc7ylaBFM:&amp;vet=10ahUKEwjR8bXi-f_bAhVBGsAKHUopAccQMwg0KAAwAA..i&amp;w=180&amp;h=180&amp;safe=strict&amp;bih=577&amp;biw=1242&amp;q=arizona%20gold%20burritos&amp;ved=0ahUKEwjR8bXi-f_bAhVBGsAKHUopAccQMwg0KAAwAA&amp;iact=mrc&amp;uact=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APPLICATIONS OF HS PET FILM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 Bags </a:t>
            </a:r>
          </a:p>
        </p:txBody>
      </p:sp>
      <p:sp>
        <p:nvSpPr>
          <p:cNvPr id="3" name="Content Placeholder 2"/>
          <p:cNvSpPr>
            <a:spLocks noGrp="1"/>
          </p:cNvSpPr>
          <p:nvPr>
            <p:ph idx="1"/>
          </p:nvPr>
        </p:nvSpPr>
        <p:spPr>
          <a:xfrm>
            <a:off x="152400" y="990600"/>
            <a:ext cx="4800600" cy="5715000"/>
          </a:xfrm>
        </p:spPr>
        <p:txBody>
          <a:bodyPr>
            <a:normAutofit fontScale="40000" lnSpcReduction="20000"/>
          </a:bodyPr>
          <a:lstStyle/>
          <a:p>
            <a:r>
              <a:rPr lang="en-US" sz="5000" b="1" dirty="0"/>
              <a:t>Tea Bag</a:t>
            </a:r>
          </a:p>
          <a:p>
            <a:r>
              <a:rPr lang="en-US" sz="5000" dirty="0"/>
              <a:t>HS PET in Tea Bag  line revolutionizes how tea will be brewed in the future.</a:t>
            </a:r>
          </a:p>
          <a:p>
            <a:r>
              <a:rPr lang="en-US" sz="5000" dirty="0"/>
              <a:t>Tea packers will now be able to offer their blends in a variety of perforated HS PET film Featuring a range of transparencies and perforation patterns, </a:t>
            </a:r>
            <a:r>
              <a:rPr lang="en-US" sz="5000" b="1" dirty="0"/>
              <a:t>it</a:t>
            </a:r>
            <a:r>
              <a:rPr lang="en-US" sz="5000" dirty="0"/>
              <a:t> also allows packagers to entice customers with enhanced visual presentations of their tea leaves.</a:t>
            </a:r>
          </a:p>
          <a:p>
            <a:r>
              <a:rPr lang="en-US" sz="5000" dirty="0"/>
              <a:t>These products offer greater infusion for better-tasting products and cost savings over traditional spun-bond woven Nylon and Abaca-based filter paper as well.  </a:t>
            </a:r>
          </a:p>
          <a:p>
            <a:r>
              <a:rPr lang="en-US" sz="5000" dirty="0"/>
              <a:t>Highly versatile, </a:t>
            </a:r>
            <a:r>
              <a:rPr lang="en-US" sz="5000" b="1" dirty="0"/>
              <a:t>this </a:t>
            </a:r>
            <a:r>
              <a:rPr lang="en-US" sz="5000" dirty="0"/>
              <a:t> substrates can be run on almost all current tea-packaging machines with no changes to equipment or production.</a:t>
            </a:r>
          </a:p>
          <a:p>
            <a:endParaRPr lang="en-US" dirty="0"/>
          </a:p>
        </p:txBody>
      </p:sp>
      <p:pic>
        <p:nvPicPr>
          <p:cNvPr id="19458" name="Picture 2" descr="cutting edge tea bag technology"/>
          <p:cNvPicPr>
            <a:picLocks noChangeAspect="1" noChangeArrowheads="1"/>
          </p:cNvPicPr>
          <p:nvPr/>
        </p:nvPicPr>
        <p:blipFill>
          <a:blip r:embed="rId2" cstate="print"/>
          <a:srcRect/>
          <a:stretch>
            <a:fillRect/>
          </a:stretch>
        </p:blipFill>
        <p:spPr bwMode="auto">
          <a:xfrm>
            <a:off x="5029200" y="2286000"/>
            <a:ext cx="3790139" cy="2209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45" y="149435"/>
            <a:ext cx="8229600" cy="691731"/>
          </a:xfrm>
        </p:spPr>
        <p:txBody>
          <a:bodyPr>
            <a:normAutofit fontScale="90000"/>
          </a:bodyPr>
          <a:lstStyle/>
          <a:p>
            <a:r>
              <a:rPr lang="en-US" dirty="0"/>
              <a:t>Lidding Film  </a:t>
            </a:r>
          </a:p>
        </p:txBody>
      </p:sp>
      <p:sp>
        <p:nvSpPr>
          <p:cNvPr id="3" name="Content Placeholder 2"/>
          <p:cNvSpPr>
            <a:spLocks noGrp="1"/>
          </p:cNvSpPr>
          <p:nvPr>
            <p:ph idx="1"/>
          </p:nvPr>
        </p:nvSpPr>
        <p:spPr>
          <a:xfrm>
            <a:off x="244475" y="1600201"/>
            <a:ext cx="5089525" cy="1066799"/>
          </a:xfrm>
        </p:spPr>
        <p:txBody>
          <a:bodyPr>
            <a:normAutofit/>
          </a:bodyPr>
          <a:lstStyle/>
          <a:p>
            <a:r>
              <a:rPr lang="en-US" sz="2000" dirty="0"/>
              <a:t>HS PET films are first choice for use in </a:t>
            </a:r>
            <a:r>
              <a:rPr lang="en-US" sz="2000" dirty="0" err="1"/>
              <a:t>lidding</a:t>
            </a:r>
            <a:r>
              <a:rPr lang="en-US" sz="2000" dirty="0"/>
              <a:t> of APET / CPET trays &amp; Cups </a:t>
            </a:r>
          </a:p>
        </p:txBody>
      </p:sp>
      <p:sp>
        <p:nvSpPr>
          <p:cNvPr id="2050" name="AutoShape 2" descr="Image result for lidding trays with film lid">
            <a:hlinkClick r:id="rId2"/>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lidding trays with film lid">
            <a:hlinkClick r:id="rId2"/>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Image result for lidding trays with film lid">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Image result for lidding trays with film lid">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4" cstate="print"/>
          <a:srcRect/>
          <a:stretch>
            <a:fillRect/>
          </a:stretch>
        </p:blipFill>
        <p:spPr bwMode="auto">
          <a:xfrm>
            <a:off x="6301536" y="510935"/>
            <a:ext cx="2632495" cy="1929156"/>
          </a:xfrm>
          <a:prstGeom prst="rect">
            <a:avLst/>
          </a:prstGeom>
          <a:noFill/>
          <a:ln w="9525">
            <a:noFill/>
            <a:miter lim="800000"/>
            <a:headEnd/>
            <a:tailEnd/>
          </a:ln>
        </p:spPr>
      </p:pic>
      <p:pic>
        <p:nvPicPr>
          <p:cNvPr id="2058" name="Picture 10"/>
          <p:cNvPicPr>
            <a:picLocks noChangeAspect="1" noChangeArrowheads="1"/>
          </p:cNvPicPr>
          <p:nvPr/>
        </p:nvPicPr>
        <p:blipFill>
          <a:blip r:embed="rId5" cstate="print"/>
          <a:srcRect/>
          <a:stretch>
            <a:fillRect/>
          </a:stretch>
        </p:blipFill>
        <p:spPr bwMode="auto">
          <a:xfrm>
            <a:off x="4857750" y="2269264"/>
            <a:ext cx="2632495" cy="1751805"/>
          </a:xfrm>
          <a:prstGeom prst="rect">
            <a:avLst/>
          </a:prstGeom>
          <a:noFill/>
          <a:ln w="9525">
            <a:noFill/>
            <a:miter lim="800000"/>
            <a:headEnd/>
            <a:tailEnd/>
          </a:ln>
        </p:spPr>
      </p:pic>
      <p:sp>
        <p:nvSpPr>
          <p:cNvPr id="5" name="TextBox 4">
            <a:extLst>
              <a:ext uri="{FF2B5EF4-FFF2-40B4-BE49-F238E27FC236}">
                <a16:creationId xmlns:a16="http://schemas.microsoft.com/office/drawing/2014/main" id="{C2DF1AB6-17F3-FDB0-134E-F01E09EE1088}"/>
              </a:ext>
            </a:extLst>
          </p:cNvPr>
          <p:cNvSpPr txBox="1"/>
          <p:nvPr/>
        </p:nvSpPr>
        <p:spPr>
          <a:xfrm>
            <a:off x="241600" y="2440091"/>
            <a:ext cx="4572000" cy="2862322"/>
          </a:xfrm>
          <a:prstGeom prst="rect">
            <a:avLst/>
          </a:prstGeom>
          <a:noFill/>
        </p:spPr>
        <p:txBody>
          <a:bodyPr wrap="square">
            <a:spAutoFit/>
          </a:bodyPr>
          <a:lstStyle/>
          <a:p>
            <a:r>
              <a:rPr lang="en-US" b="0" i="0" dirty="0">
                <a:solidFill>
                  <a:srgbClr val="202124"/>
                </a:solidFill>
                <a:effectLst/>
                <a:latin typeface="Google Sans"/>
              </a:rPr>
              <a:t>Lidding films are available in both </a:t>
            </a:r>
            <a:r>
              <a:rPr lang="en-US" b="0" i="0" dirty="0">
                <a:solidFill>
                  <a:srgbClr val="040C28"/>
                </a:solidFill>
                <a:effectLst/>
                <a:latin typeface="Google Sans"/>
              </a:rPr>
              <a:t>easy-peel and lock-tight versions</a:t>
            </a:r>
            <a:r>
              <a:rPr lang="en-US" b="0" i="0" dirty="0">
                <a:solidFill>
                  <a:srgbClr val="202124"/>
                </a:solidFill>
                <a:effectLst/>
                <a:latin typeface="Google Sans"/>
              </a:rPr>
              <a:t>. With easy-peel, as the name would suggest, the consumer can peel the film from the container with relative ease. On the other hand, lock-tight films seal so tightly; you need a tool (such as scissors or a knife) to gain access to the product.</a:t>
            </a:r>
          </a:p>
          <a:p>
            <a:endParaRPr lang="en-US" dirty="0">
              <a:solidFill>
                <a:srgbClr val="202124"/>
              </a:solidFill>
              <a:latin typeface="Google Sans"/>
            </a:endParaRPr>
          </a:p>
          <a:p>
            <a:r>
              <a:rPr lang="en-US" dirty="0">
                <a:solidFill>
                  <a:srgbClr val="202124"/>
                </a:solidFill>
                <a:latin typeface="Google Sans"/>
              </a:rPr>
              <a:t>These film can seal Trays or containers made of APET , CPET, PVC, PS, PP substrates.</a:t>
            </a:r>
            <a:endParaRPr lang="en-US" dirty="0"/>
          </a:p>
        </p:txBody>
      </p:sp>
      <p:pic>
        <p:nvPicPr>
          <p:cNvPr id="6146" name="Picture 2" descr="meats on a black trays to be pack">
            <a:extLst>
              <a:ext uri="{FF2B5EF4-FFF2-40B4-BE49-F238E27FC236}">
                <a16:creationId xmlns:a16="http://schemas.microsoft.com/office/drawing/2014/main" id="{FE83DF18-F30A-E548-C7B7-0239BB243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962401"/>
            <a:ext cx="4191000" cy="279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981B-55A8-D8FB-3684-A21BEC1508B1}"/>
              </a:ext>
            </a:extLst>
          </p:cNvPr>
          <p:cNvSpPr>
            <a:spLocks noGrp="1"/>
          </p:cNvSpPr>
          <p:nvPr>
            <p:ph type="title"/>
          </p:nvPr>
        </p:nvSpPr>
        <p:spPr>
          <a:xfrm>
            <a:off x="457200" y="274638"/>
            <a:ext cx="8229600" cy="639762"/>
          </a:xfrm>
        </p:spPr>
        <p:txBody>
          <a:bodyPr>
            <a:normAutofit fontScale="90000"/>
          </a:bodyPr>
          <a:lstStyle/>
          <a:p>
            <a:r>
              <a:rPr lang="en-US" dirty="0"/>
              <a:t>Lidding Films </a:t>
            </a:r>
          </a:p>
        </p:txBody>
      </p:sp>
      <p:sp>
        <p:nvSpPr>
          <p:cNvPr id="3" name="Content Placeholder 2">
            <a:extLst>
              <a:ext uri="{FF2B5EF4-FFF2-40B4-BE49-F238E27FC236}">
                <a16:creationId xmlns:a16="http://schemas.microsoft.com/office/drawing/2014/main" id="{CAFC7C14-C695-9E10-7FCB-D7414E2F7A3B}"/>
              </a:ext>
            </a:extLst>
          </p:cNvPr>
          <p:cNvSpPr>
            <a:spLocks noGrp="1"/>
          </p:cNvSpPr>
          <p:nvPr>
            <p:ph idx="1"/>
          </p:nvPr>
        </p:nvSpPr>
        <p:spPr/>
        <p:txBody>
          <a:bodyPr>
            <a:normAutofit fontScale="70000" lnSpcReduction="20000"/>
          </a:bodyPr>
          <a:lstStyle/>
          <a:p>
            <a:pPr algn="l"/>
            <a:r>
              <a:rPr lang="en-US" b="0" i="0" dirty="0">
                <a:solidFill>
                  <a:srgbClr val="58595B"/>
                </a:solidFill>
                <a:effectLst/>
                <a:latin typeface="Open Sans" panose="020B0606030504020204" pitchFamily="34" charset="0"/>
              </a:rPr>
              <a:t>Contamination at the packaging manufacturing stage is often overlooked, because when it comes to food safety, we generally place the emphasis on the preparation of the food itself. However, food packaging is a critical element in the overall manufacturing process. Packaging, and especially the food packaging machines used in the manufacturing process, play a vital role in making sure that the final product is suitable for consumption.</a:t>
            </a:r>
          </a:p>
          <a:p>
            <a:pPr algn="l"/>
            <a:r>
              <a:rPr lang="en-US" b="0" i="0" dirty="0">
                <a:solidFill>
                  <a:srgbClr val="58595B"/>
                </a:solidFill>
                <a:effectLst/>
                <a:latin typeface="Open Sans" panose="020B0606030504020204" pitchFamily="34" charset="0"/>
              </a:rPr>
              <a:t>There are a number of different kinds of food packaging containers. Each has a unique design to effectively protect the product. In this article, we will be talking about lidding film, its distinct traits and applications.</a:t>
            </a:r>
          </a:p>
          <a:p>
            <a:endParaRPr lang="en-US" dirty="0"/>
          </a:p>
        </p:txBody>
      </p:sp>
    </p:spTree>
    <p:extLst>
      <p:ext uri="{BB962C8B-B14F-4D97-AF65-F5344CB8AC3E}">
        <p14:creationId xmlns:p14="http://schemas.microsoft.com/office/powerpoint/2010/main" val="386658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BEA5-C3E0-FE10-2048-DE7E4D9D4CBE}"/>
              </a:ext>
            </a:extLst>
          </p:cNvPr>
          <p:cNvSpPr>
            <a:spLocks noGrp="1"/>
          </p:cNvSpPr>
          <p:nvPr>
            <p:ph type="title"/>
          </p:nvPr>
        </p:nvSpPr>
        <p:spPr>
          <a:xfrm>
            <a:off x="304800" y="76200"/>
            <a:ext cx="8229600" cy="792162"/>
          </a:xfrm>
        </p:spPr>
        <p:txBody>
          <a:bodyPr/>
          <a:lstStyle/>
          <a:p>
            <a:r>
              <a:rPr lang="en-US" dirty="0"/>
              <a:t>Lidding Films</a:t>
            </a:r>
          </a:p>
        </p:txBody>
      </p:sp>
      <p:sp>
        <p:nvSpPr>
          <p:cNvPr id="3" name="Content Placeholder 2">
            <a:extLst>
              <a:ext uri="{FF2B5EF4-FFF2-40B4-BE49-F238E27FC236}">
                <a16:creationId xmlns:a16="http://schemas.microsoft.com/office/drawing/2014/main" id="{74A10DD9-B5E6-5E87-6565-E6E4C7B66A96}"/>
              </a:ext>
            </a:extLst>
          </p:cNvPr>
          <p:cNvSpPr>
            <a:spLocks noGrp="1"/>
          </p:cNvSpPr>
          <p:nvPr>
            <p:ph idx="1"/>
          </p:nvPr>
        </p:nvSpPr>
        <p:spPr>
          <a:xfrm>
            <a:off x="76200" y="914400"/>
            <a:ext cx="8915400" cy="5867400"/>
          </a:xfrm>
        </p:spPr>
        <p:txBody>
          <a:bodyPr>
            <a:normAutofit fontScale="62500" lnSpcReduction="20000"/>
          </a:bodyPr>
          <a:lstStyle/>
          <a:p>
            <a:pPr algn="l"/>
            <a:r>
              <a:rPr lang="en-US" b="1" i="0" dirty="0">
                <a:effectLst/>
                <a:latin typeface="Oswald" panose="00000500000000000000" pitchFamily="2" charset="0"/>
              </a:rPr>
              <a:t>What is Lidding Film?</a:t>
            </a:r>
          </a:p>
          <a:p>
            <a:pPr algn="l"/>
            <a:endParaRPr lang="en-US" b="1" i="0" dirty="0">
              <a:effectLst/>
              <a:latin typeface="Oswald" panose="00000500000000000000" pitchFamily="2" charset="0"/>
            </a:endParaRPr>
          </a:p>
          <a:p>
            <a:pPr algn="l"/>
            <a:r>
              <a:rPr lang="en-US" b="0" i="0" dirty="0">
                <a:solidFill>
                  <a:srgbClr val="58595B"/>
                </a:solidFill>
                <a:effectLst/>
                <a:latin typeface="Open Sans" panose="020B0606030504020204" pitchFamily="34" charset="0"/>
              </a:rPr>
              <a:t>Lidding is typically used as a closure on plastic bowls, cups, or trays that hold products like yogurt, soup, meats, cheese, and many other food products. Lidding is often a laminated construction, made up of foil, paper, polyester, PET, or all kinds of other metalized and non-metalized materials that make up the film.</a:t>
            </a:r>
          </a:p>
          <a:p>
            <a:pPr algn="l"/>
            <a:r>
              <a:rPr lang="en-US" b="0" i="0" dirty="0">
                <a:solidFill>
                  <a:srgbClr val="58595B"/>
                </a:solidFill>
                <a:effectLst/>
                <a:latin typeface="Open Sans" panose="020B0606030504020204" pitchFamily="34" charset="0"/>
              </a:rPr>
              <a:t>The film is specially engineered to peel without shredding. It retains a strong adhesion and tight seal for an extended shelf life.</a:t>
            </a:r>
          </a:p>
          <a:p>
            <a:pPr marL="0" indent="0" algn="l">
              <a:buNone/>
            </a:pPr>
            <a:endParaRPr lang="en-US" b="0" i="0" dirty="0">
              <a:solidFill>
                <a:srgbClr val="58595B"/>
              </a:solidFill>
              <a:effectLst/>
              <a:latin typeface="Open Sans" panose="020B0606030504020204" pitchFamily="34" charset="0"/>
            </a:endParaRPr>
          </a:p>
          <a:p>
            <a:pPr algn="l"/>
            <a:r>
              <a:rPr lang="en-US" b="1" i="0" dirty="0">
                <a:effectLst/>
                <a:latin typeface="Oswald" panose="00000500000000000000" pitchFamily="2" charset="0"/>
              </a:rPr>
              <a:t>Typical Attributes of Lidding Film</a:t>
            </a:r>
          </a:p>
          <a:p>
            <a:pPr algn="l"/>
            <a:endParaRPr lang="en-US" b="1" i="0" dirty="0">
              <a:effectLst/>
              <a:latin typeface="Oswald" panose="00000500000000000000" pitchFamily="2" charset="0"/>
            </a:endParaRP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Peelable</a:t>
            </a: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Microwave-safe</a:t>
            </a: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Anti-fog</a:t>
            </a: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Freezer-safe</a:t>
            </a: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Self-venting</a:t>
            </a: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Grease and oil resistant</a:t>
            </a: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Printable</a:t>
            </a:r>
          </a:p>
          <a:p>
            <a:pPr algn="l" fontAlgn="base">
              <a:buFont typeface="Arial" panose="020B0604020202020204" pitchFamily="34" charset="0"/>
              <a:buChar char="•"/>
            </a:pPr>
            <a:r>
              <a:rPr lang="en-US" b="0" i="0" dirty="0">
                <a:solidFill>
                  <a:srgbClr val="58595B"/>
                </a:solidFill>
                <a:effectLst/>
                <a:latin typeface="Open Sans" panose="020B0606030504020204" pitchFamily="34" charset="0"/>
              </a:rPr>
              <a:t>High barrier</a:t>
            </a:r>
          </a:p>
          <a:p>
            <a:endParaRPr lang="en-US" dirty="0"/>
          </a:p>
        </p:txBody>
      </p:sp>
    </p:spTree>
    <p:extLst>
      <p:ext uri="{BB962C8B-B14F-4D97-AF65-F5344CB8AC3E}">
        <p14:creationId xmlns:p14="http://schemas.microsoft.com/office/powerpoint/2010/main" val="323036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6632-5303-7E53-59F6-491626B9D366}"/>
              </a:ext>
            </a:extLst>
          </p:cNvPr>
          <p:cNvSpPr>
            <a:spLocks noGrp="1"/>
          </p:cNvSpPr>
          <p:nvPr>
            <p:ph type="title"/>
          </p:nvPr>
        </p:nvSpPr>
        <p:spPr>
          <a:xfrm>
            <a:off x="457200" y="274638"/>
            <a:ext cx="8229600" cy="639762"/>
          </a:xfrm>
        </p:spPr>
        <p:txBody>
          <a:bodyPr>
            <a:normAutofit fontScale="90000"/>
          </a:bodyPr>
          <a:lstStyle/>
          <a:p>
            <a:r>
              <a:rPr lang="en-US" dirty="0"/>
              <a:t>Important Attributes of Lidding Films</a:t>
            </a:r>
          </a:p>
        </p:txBody>
      </p:sp>
      <p:sp>
        <p:nvSpPr>
          <p:cNvPr id="3" name="Content Placeholder 2">
            <a:extLst>
              <a:ext uri="{FF2B5EF4-FFF2-40B4-BE49-F238E27FC236}">
                <a16:creationId xmlns:a16="http://schemas.microsoft.com/office/drawing/2014/main" id="{24FAB9B1-37C1-62FA-FE50-DD41350B8E88}"/>
              </a:ext>
            </a:extLst>
          </p:cNvPr>
          <p:cNvSpPr>
            <a:spLocks noGrp="1"/>
          </p:cNvSpPr>
          <p:nvPr>
            <p:ph idx="1"/>
          </p:nvPr>
        </p:nvSpPr>
        <p:spPr>
          <a:xfrm>
            <a:off x="152400" y="1143000"/>
            <a:ext cx="8855015" cy="5638800"/>
          </a:xfrm>
        </p:spPr>
        <p:txBody>
          <a:bodyPr>
            <a:normAutofit fontScale="47500" lnSpcReduction="20000"/>
          </a:bodyPr>
          <a:lstStyle/>
          <a:p>
            <a:pPr algn="l"/>
            <a:r>
              <a:rPr lang="en-US" sz="3800" b="0" i="0" dirty="0">
                <a:solidFill>
                  <a:srgbClr val="58595B"/>
                </a:solidFill>
                <a:effectLst/>
                <a:latin typeface="Open Sans" panose="020B0606030504020204" pitchFamily="34" charset="0"/>
              </a:rPr>
              <a:t>Three of these attributes are especially important. When it comes to lidding, you want your package to be peelable, temperature resistant, and anti-fog. Here’s why:</a:t>
            </a:r>
          </a:p>
          <a:p>
            <a:pPr algn="l" fontAlgn="base">
              <a:buFont typeface="Arial" panose="020B0604020202020204" pitchFamily="34" charset="0"/>
              <a:buChar char="•"/>
            </a:pPr>
            <a:r>
              <a:rPr lang="en-US" sz="3800" b="1" i="0" dirty="0">
                <a:solidFill>
                  <a:srgbClr val="58595B"/>
                </a:solidFill>
                <a:effectLst/>
                <a:latin typeface="Open Sans" panose="020B0606030504020204" pitchFamily="34" charset="0"/>
              </a:rPr>
              <a:t>Peelable: </a:t>
            </a:r>
            <a:r>
              <a:rPr lang="en-US" sz="3800" b="0" i="0" dirty="0">
                <a:solidFill>
                  <a:srgbClr val="58595B"/>
                </a:solidFill>
                <a:effectLst/>
                <a:latin typeface="Open Sans" panose="020B0606030504020204" pitchFamily="34" charset="0"/>
              </a:rPr>
              <a:t>Food manufacturers want to offer their customers convenience; essentially, they want their products to be easy to use. Packaging companies know how to create lidding film with just the right peel strength to make the product easy to open while still keeping the product secure and protected in a durable package.</a:t>
            </a:r>
          </a:p>
          <a:p>
            <a:pPr algn="l" fontAlgn="base">
              <a:buFont typeface="Arial" panose="020B0604020202020204" pitchFamily="34" charset="0"/>
              <a:buChar char="•"/>
            </a:pPr>
            <a:r>
              <a:rPr lang="en-US" sz="3800" b="1" i="0" dirty="0">
                <a:solidFill>
                  <a:srgbClr val="58595B"/>
                </a:solidFill>
                <a:effectLst/>
                <a:latin typeface="Open Sans" panose="020B0606030504020204" pitchFamily="34" charset="0"/>
              </a:rPr>
              <a:t>Temperature Resistant: </a:t>
            </a:r>
            <a:r>
              <a:rPr lang="en-US" sz="3800" b="0" i="0" dirty="0">
                <a:solidFill>
                  <a:srgbClr val="58595B"/>
                </a:solidFill>
                <a:effectLst/>
                <a:latin typeface="Open Sans" panose="020B0606030504020204" pitchFamily="34" charset="0"/>
              </a:rPr>
              <a:t>These packages often hold foods like frozen, pre-cooked meals. These products must be kept frozen before consumption because cold temperatures keep harmful bacteria from growing and multiplying. To keep the food safe, refrigerators should be set no higher than 40 degrees Fahrenheit and freezers set at zero degrees Fahrenheit. In order to make the meals edible, most consumers heat the food up in the microwave. Therefore, the packaging needs to stay secure in a wide range of temperatures.</a:t>
            </a:r>
          </a:p>
          <a:p>
            <a:pPr algn="l" fontAlgn="base">
              <a:buFont typeface="Arial" panose="020B0604020202020204" pitchFamily="34" charset="0"/>
              <a:buChar char="•"/>
            </a:pPr>
            <a:r>
              <a:rPr lang="en-US" sz="3800" b="1" i="0" dirty="0">
                <a:solidFill>
                  <a:srgbClr val="58595B"/>
                </a:solidFill>
                <a:effectLst/>
                <a:latin typeface="Open Sans" panose="020B0606030504020204" pitchFamily="34" charset="0"/>
              </a:rPr>
              <a:t>Anti-Fog: </a:t>
            </a:r>
            <a:r>
              <a:rPr lang="en-US" sz="3800" b="0" i="0" dirty="0">
                <a:solidFill>
                  <a:srgbClr val="58595B"/>
                </a:solidFill>
                <a:effectLst/>
                <a:latin typeface="Open Sans" panose="020B0606030504020204" pitchFamily="34" charset="0"/>
              </a:rPr>
              <a:t>Consumers want to be able to see what they’re about to eat. Food manufacturers do not want the transparent parts of the lidding film to become foggy when the contents are moist (i.e. when they are being microwaved).</a:t>
            </a:r>
          </a:p>
          <a:p>
            <a:pPr algn="l"/>
            <a:r>
              <a:rPr lang="en-US" sz="3800" b="0" i="0" dirty="0">
                <a:solidFill>
                  <a:srgbClr val="58595B"/>
                </a:solidFill>
                <a:effectLst/>
                <a:latin typeface="Open Sans" panose="020B0606030504020204" pitchFamily="34" charset="0"/>
              </a:rPr>
              <a:t>Packaging is important to selling a food product and keeping that product safe for consumption. When selecting a type of packaging for your product, keep lidding film in mind for all of its beneficial attributes.</a:t>
            </a:r>
          </a:p>
          <a:p>
            <a:endParaRPr lang="en-US" dirty="0"/>
          </a:p>
        </p:txBody>
      </p:sp>
    </p:spTree>
    <p:extLst>
      <p:ext uri="{BB962C8B-B14F-4D97-AF65-F5344CB8AC3E}">
        <p14:creationId xmlns:p14="http://schemas.microsoft.com/office/powerpoint/2010/main" val="74762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A77A-F45F-1D8B-2FAD-EC129786C7DF}"/>
              </a:ext>
            </a:extLst>
          </p:cNvPr>
          <p:cNvSpPr>
            <a:spLocks noGrp="1"/>
          </p:cNvSpPr>
          <p:nvPr>
            <p:ph type="title"/>
          </p:nvPr>
        </p:nvSpPr>
        <p:spPr>
          <a:xfrm>
            <a:off x="457200" y="2362200"/>
            <a:ext cx="8229600" cy="1143000"/>
          </a:xfrm>
        </p:spPr>
        <p:txBody>
          <a:bodyPr>
            <a:normAutofit fontScale="90000"/>
          </a:bodyPr>
          <a:lstStyle/>
          <a:p>
            <a:r>
              <a:rPr lang="en-US" dirty="0"/>
              <a:t>Non Food &amp; Industrial applications of HS PET FILM</a:t>
            </a:r>
          </a:p>
        </p:txBody>
      </p:sp>
    </p:spTree>
    <p:extLst>
      <p:ext uri="{BB962C8B-B14F-4D97-AF65-F5344CB8AC3E}">
        <p14:creationId xmlns:p14="http://schemas.microsoft.com/office/powerpoint/2010/main" val="3034672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Sealing Wads </a:t>
            </a:r>
          </a:p>
        </p:txBody>
      </p:sp>
      <p:sp>
        <p:nvSpPr>
          <p:cNvPr id="3" name="Content Placeholder 2"/>
          <p:cNvSpPr>
            <a:spLocks noGrp="1"/>
          </p:cNvSpPr>
          <p:nvPr>
            <p:ph idx="1"/>
          </p:nvPr>
        </p:nvSpPr>
        <p:spPr>
          <a:xfrm>
            <a:off x="457200" y="1600200"/>
            <a:ext cx="5105400" cy="4525963"/>
          </a:xfrm>
        </p:spPr>
        <p:txBody>
          <a:bodyPr/>
          <a:lstStyle/>
          <a:p>
            <a:r>
              <a:rPr lang="en-US" dirty="0"/>
              <a:t>These are used for sealing bottles . HS PET is used for </a:t>
            </a:r>
            <a:r>
              <a:rPr lang="en-US" dirty="0" err="1"/>
              <a:t>industion</a:t>
            </a:r>
            <a:r>
              <a:rPr lang="en-US" dirty="0"/>
              <a:t> sealing of PET bottles .</a:t>
            </a:r>
          </a:p>
          <a:p>
            <a:r>
              <a:rPr lang="en-US" dirty="0"/>
              <a:t>Used in </a:t>
            </a:r>
            <a:r>
              <a:rPr lang="en-US" dirty="0" err="1"/>
              <a:t>Pharma</a:t>
            </a:r>
            <a:r>
              <a:rPr lang="en-US" dirty="0"/>
              <a:t> bottles , Juice bottles , Oil Bottles etc </a:t>
            </a:r>
          </a:p>
        </p:txBody>
      </p:sp>
      <p:pic>
        <p:nvPicPr>
          <p:cNvPr id="20482" name="Picture 2" descr="Image result for HS PET for induction wad">
            <a:hlinkClick r:id="rId2"/>
          </p:cNvPr>
          <p:cNvPicPr>
            <a:picLocks noChangeAspect="1" noChangeArrowheads="1"/>
          </p:cNvPicPr>
          <p:nvPr/>
        </p:nvPicPr>
        <p:blipFill>
          <a:blip r:embed="rId3" cstate="print"/>
          <a:srcRect/>
          <a:stretch>
            <a:fillRect/>
          </a:stretch>
        </p:blipFill>
        <p:spPr bwMode="auto">
          <a:xfrm>
            <a:off x="6019800" y="1676400"/>
            <a:ext cx="2143125" cy="2143125"/>
          </a:xfrm>
          <a:prstGeom prst="rect">
            <a:avLst/>
          </a:prstGeom>
          <a:noFill/>
        </p:spPr>
      </p:pic>
      <p:pic>
        <p:nvPicPr>
          <p:cNvPr id="20484" name="Picture 4" descr="Image result for HS PET for induction wad">
            <a:hlinkClick r:id="rId4"/>
          </p:cNvPr>
          <p:cNvPicPr>
            <a:picLocks noChangeAspect="1" noChangeArrowheads="1"/>
          </p:cNvPicPr>
          <p:nvPr/>
        </p:nvPicPr>
        <p:blipFill>
          <a:blip r:embed="rId5" cstate="print"/>
          <a:srcRect/>
          <a:stretch>
            <a:fillRect/>
          </a:stretch>
        </p:blipFill>
        <p:spPr bwMode="auto">
          <a:xfrm>
            <a:off x="6172200" y="4191000"/>
            <a:ext cx="2133600" cy="2133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Room </a:t>
            </a:r>
            <a:r>
              <a:rPr lang="en-US" dirty="0" err="1"/>
              <a:t>Freshner</a:t>
            </a:r>
            <a:r>
              <a:rPr lang="en-US" dirty="0"/>
              <a:t> Packaging </a:t>
            </a:r>
          </a:p>
        </p:txBody>
      </p:sp>
      <p:sp>
        <p:nvSpPr>
          <p:cNvPr id="3" name="Content Placeholder 2"/>
          <p:cNvSpPr>
            <a:spLocks noGrp="1"/>
          </p:cNvSpPr>
          <p:nvPr>
            <p:ph idx="1"/>
          </p:nvPr>
        </p:nvSpPr>
        <p:spPr>
          <a:xfrm>
            <a:off x="457200" y="1600200"/>
            <a:ext cx="3200400" cy="4525963"/>
          </a:xfrm>
        </p:spPr>
        <p:txBody>
          <a:bodyPr/>
          <a:lstStyle/>
          <a:p>
            <a:r>
              <a:rPr lang="en-US" dirty="0"/>
              <a:t>Inner Pouches of room </a:t>
            </a:r>
            <a:r>
              <a:rPr lang="en-US" dirty="0" err="1"/>
              <a:t>Freshners</a:t>
            </a:r>
            <a:r>
              <a:rPr lang="en-US" dirty="0"/>
              <a:t> like ODONIL etc are packed in </a:t>
            </a:r>
            <a:r>
              <a:rPr lang="en-US" dirty="0" err="1"/>
              <a:t>Metallised</a:t>
            </a:r>
            <a:r>
              <a:rPr lang="en-US" dirty="0"/>
              <a:t> HS pet film </a:t>
            </a:r>
          </a:p>
        </p:txBody>
      </p:sp>
      <p:sp>
        <p:nvSpPr>
          <p:cNvPr id="22530" name="AutoShape 2" descr="Image result for dabur odonil pouch metallised film packing">
            <a:hlinkClick r:id="rId2"/>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Image result for dabur odonil pouch metallised film pack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3" name="Picture 5"/>
          <p:cNvPicPr>
            <a:picLocks noChangeAspect="1" noChangeArrowheads="1"/>
          </p:cNvPicPr>
          <p:nvPr/>
        </p:nvPicPr>
        <p:blipFill>
          <a:blip r:embed="rId3" cstate="print"/>
          <a:srcRect/>
          <a:stretch>
            <a:fillRect/>
          </a:stretch>
        </p:blipFill>
        <p:spPr bwMode="auto">
          <a:xfrm>
            <a:off x="5105400" y="1904999"/>
            <a:ext cx="2895600" cy="330925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 Mat Packaging  </a:t>
            </a:r>
          </a:p>
        </p:txBody>
      </p:sp>
      <p:sp>
        <p:nvSpPr>
          <p:cNvPr id="3" name="Content Placeholder 2"/>
          <p:cNvSpPr>
            <a:spLocks noGrp="1"/>
          </p:cNvSpPr>
          <p:nvPr>
            <p:ph idx="1"/>
          </p:nvPr>
        </p:nvSpPr>
        <p:spPr>
          <a:xfrm>
            <a:off x="457200" y="1524000"/>
            <a:ext cx="4419600" cy="4525963"/>
          </a:xfrm>
        </p:spPr>
        <p:txBody>
          <a:bodyPr/>
          <a:lstStyle/>
          <a:p>
            <a:r>
              <a:rPr lang="en-US" dirty="0"/>
              <a:t>Mosquito mat are packed in 48 ga HS PET and Met PET films </a:t>
            </a:r>
          </a:p>
        </p:txBody>
      </p:sp>
      <p:pic>
        <p:nvPicPr>
          <p:cNvPr id="21506" name="Picture 2" descr="Image result for good night mosquito mat packing">
            <a:hlinkClick r:id="rId2"/>
          </p:cNvPr>
          <p:cNvPicPr>
            <a:picLocks noChangeAspect="1" noChangeArrowheads="1"/>
          </p:cNvPicPr>
          <p:nvPr/>
        </p:nvPicPr>
        <p:blipFill>
          <a:blip r:embed="rId3" cstate="print"/>
          <a:srcRect/>
          <a:stretch>
            <a:fillRect/>
          </a:stretch>
        </p:blipFill>
        <p:spPr bwMode="auto">
          <a:xfrm>
            <a:off x="5562600" y="1524000"/>
            <a:ext cx="2143125" cy="20859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Insulation Tapes </a:t>
            </a:r>
          </a:p>
        </p:txBody>
      </p:sp>
      <p:sp>
        <p:nvSpPr>
          <p:cNvPr id="3" name="Content Placeholder 2"/>
          <p:cNvSpPr>
            <a:spLocks noGrp="1"/>
          </p:cNvSpPr>
          <p:nvPr>
            <p:ph idx="1"/>
          </p:nvPr>
        </p:nvSpPr>
        <p:spPr>
          <a:xfrm>
            <a:off x="152400" y="1524000"/>
            <a:ext cx="4114800" cy="4602163"/>
          </a:xfrm>
        </p:spPr>
        <p:txBody>
          <a:bodyPr/>
          <a:lstStyle/>
          <a:p>
            <a:r>
              <a:rPr lang="en-US" dirty="0"/>
              <a:t>HS PET is laminated to non woven PET to give strength . This laminate it then used to make Motor Insulation tape . </a:t>
            </a:r>
          </a:p>
        </p:txBody>
      </p:sp>
      <p:pic>
        <p:nvPicPr>
          <p:cNvPr id="18434" name="Picture 2" descr="Image result for HS PET with non woven pet">
            <a:hlinkClick r:id="rId2"/>
          </p:cNvPr>
          <p:cNvPicPr>
            <a:picLocks noChangeAspect="1" noChangeArrowheads="1"/>
          </p:cNvPicPr>
          <p:nvPr/>
        </p:nvPicPr>
        <p:blipFill>
          <a:blip r:embed="rId3" cstate="print"/>
          <a:srcRect/>
          <a:stretch>
            <a:fillRect/>
          </a:stretch>
        </p:blipFill>
        <p:spPr bwMode="auto">
          <a:xfrm>
            <a:off x="4464529" y="1295400"/>
            <a:ext cx="4705350" cy="3362326"/>
          </a:xfrm>
          <a:prstGeom prst="rect">
            <a:avLst/>
          </a:prstGeom>
          <a:noFill/>
        </p:spPr>
      </p:pic>
      <p:pic>
        <p:nvPicPr>
          <p:cNvPr id="3074" name="Picture 2" descr="Double-sided tapes with Nonwoven Fabric support - Prades | 3M Gold Converter">
            <a:extLst>
              <a:ext uri="{FF2B5EF4-FFF2-40B4-BE49-F238E27FC236}">
                <a16:creationId xmlns:a16="http://schemas.microsoft.com/office/drawing/2014/main" id="{19980B2C-18A9-869C-02B6-76082B9731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919932"/>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A8B3-53A3-3B93-B2E9-DA67537E862E}"/>
              </a:ext>
            </a:extLst>
          </p:cNvPr>
          <p:cNvSpPr>
            <a:spLocks noGrp="1"/>
          </p:cNvSpPr>
          <p:nvPr>
            <p:ph type="title"/>
          </p:nvPr>
        </p:nvSpPr>
        <p:spPr>
          <a:xfrm>
            <a:off x="457200" y="228600"/>
            <a:ext cx="8229600" cy="1143000"/>
          </a:xfrm>
        </p:spPr>
        <p:txBody>
          <a:bodyPr/>
          <a:lstStyle/>
          <a:p>
            <a:r>
              <a:rPr lang="en-US" dirty="0"/>
              <a:t>BOPET FILM Machine</a:t>
            </a:r>
          </a:p>
        </p:txBody>
      </p:sp>
      <p:pic>
        <p:nvPicPr>
          <p:cNvPr id="5122" name="Picture 2" descr="Tek Tip - Amorphous vs. Semi-Crystalline Polyester | Tekra, LLC">
            <a:extLst>
              <a:ext uri="{FF2B5EF4-FFF2-40B4-BE49-F238E27FC236}">
                <a16:creationId xmlns:a16="http://schemas.microsoft.com/office/drawing/2014/main" id="{D5886B6A-3FEA-3F71-B2CB-CDC33CD92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3525"/>
            <a:ext cx="906780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31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HS PET for FRP </a:t>
            </a:r>
          </a:p>
        </p:txBody>
      </p:sp>
      <p:sp>
        <p:nvSpPr>
          <p:cNvPr id="3" name="Content Placeholder 2"/>
          <p:cNvSpPr>
            <a:spLocks noGrp="1"/>
          </p:cNvSpPr>
          <p:nvPr>
            <p:ph idx="1"/>
          </p:nvPr>
        </p:nvSpPr>
        <p:spPr>
          <a:xfrm>
            <a:off x="152401" y="3048001"/>
            <a:ext cx="3733800" cy="3733799"/>
          </a:xfrm>
        </p:spPr>
        <p:txBody>
          <a:bodyPr>
            <a:normAutofit fontScale="92500" lnSpcReduction="10000"/>
          </a:bodyPr>
          <a:lstStyle/>
          <a:p>
            <a:pPr marL="0" indent="0">
              <a:buNone/>
            </a:pPr>
            <a:r>
              <a:rPr lang="en-US" dirty="0"/>
              <a:t>Printed or un Printed HS PET films A581 types are laminated with FRP sheets .</a:t>
            </a:r>
          </a:p>
          <a:p>
            <a:pPr marL="0" indent="0">
              <a:buNone/>
            </a:pPr>
            <a:r>
              <a:rPr lang="en-US" dirty="0"/>
              <a:t>For Outdoor or Harsh weather conditions UV HS pet films are also used .</a:t>
            </a:r>
          </a:p>
        </p:txBody>
      </p:sp>
      <p:pic>
        <p:nvPicPr>
          <p:cNvPr id="1026" name="Picture 2" descr="plastic FRP gu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63575"/>
            <a:ext cx="5105399" cy="2184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3C83653-30B3-063B-6FFC-1D63927D6FFF}"/>
              </a:ext>
            </a:extLst>
          </p:cNvPr>
          <p:cNvPicPr>
            <a:picLocks noChangeAspect="1"/>
          </p:cNvPicPr>
          <p:nvPr/>
        </p:nvPicPr>
        <p:blipFill>
          <a:blip r:embed="rId3"/>
          <a:stretch>
            <a:fillRect/>
          </a:stretch>
        </p:blipFill>
        <p:spPr>
          <a:xfrm>
            <a:off x="5257799" y="863575"/>
            <a:ext cx="3818677" cy="5994425"/>
          </a:xfrm>
          <a:prstGeom prst="rect">
            <a:avLst/>
          </a:prstGeom>
        </p:spPr>
      </p:pic>
      <p:pic>
        <p:nvPicPr>
          <p:cNvPr id="2050" name="Picture 2" descr="Uv Stabilised Fiberglass Reinforced Plastic Sheet Roofing Glass Fibre  Corrugated Roofing Sheets - Buy Glass Fibre Corrugated Roofing Sheets,Flat  Fibreglass Roofing Sheets,Corrugated Fiber Roofing Product on Alibaba.com">
            <a:extLst>
              <a:ext uri="{FF2B5EF4-FFF2-40B4-BE49-F238E27FC236}">
                <a16:creationId xmlns:a16="http://schemas.microsoft.com/office/drawing/2014/main" id="{5EEE6937-F945-15A8-39EE-1D23C25B3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918" y="3200400"/>
            <a:ext cx="17621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7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AB0A-B4E9-ADE9-AD36-49132240C48E}"/>
              </a:ext>
            </a:extLst>
          </p:cNvPr>
          <p:cNvSpPr>
            <a:spLocks noGrp="1"/>
          </p:cNvSpPr>
          <p:nvPr>
            <p:ph type="title"/>
          </p:nvPr>
        </p:nvSpPr>
        <p:spPr>
          <a:xfrm>
            <a:off x="0" y="92075"/>
            <a:ext cx="9144000" cy="639762"/>
          </a:xfrm>
        </p:spPr>
        <p:txBody>
          <a:bodyPr>
            <a:noAutofit/>
          </a:bodyPr>
          <a:lstStyle/>
          <a:p>
            <a:r>
              <a:rPr lang="en-US" sz="3200" dirty="0"/>
              <a:t>High Seal Strength Films for Mono-Material Laminates</a:t>
            </a:r>
          </a:p>
        </p:txBody>
      </p:sp>
      <p:sp>
        <p:nvSpPr>
          <p:cNvPr id="3" name="Content Placeholder 2">
            <a:extLst>
              <a:ext uri="{FF2B5EF4-FFF2-40B4-BE49-F238E27FC236}">
                <a16:creationId xmlns:a16="http://schemas.microsoft.com/office/drawing/2014/main" id="{D0A0F1F6-824B-5DC7-5754-5EF972F58703}"/>
              </a:ext>
            </a:extLst>
          </p:cNvPr>
          <p:cNvSpPr>
            <a:spLocks noGrp="1"/>
          </p:cNvSpPr>
          <p:nvPr>
            <p:ph idx="1"/>
          </p:nvPr>
        </p:nvSpPr>
        <p:spPr>
          <a:xfrm>
            <a:off x="76200" y="728293"/>
            <a:ext cx="4114800" cy="6037631"/>
          </a:xfrm>
        </p:spPr>
        <p:txBody>
          <a:bodyPr>
            <a:normAutofit fontScale="70000" lnSpcReduction="20000"/>
          </a:bodyPr>
          <a:lstStyle/>
          <a:p>
            <a:pPr marL="0" indent="0">
              <a:buNone/>
            </a:pPr>
            <a:r>
              <a:rPr lang="en-US" dirty="0"/>
              <a:t>A551 type films have Seal Strength of 1000 gm or more.</a:t>
            </a:r>
          </a:p>
          <a:p>
            <a:pPr marL="0" indent="0">
              <a:buNone/>
            </a:pPr>
            <a:endParaRPr lang="en-US" dirty="0"/>
          </a:p>
          <a:p>
            <a:pPr marL="0" indent="0">
              <a:buNone/>
            </a:pPr>
            <a:r>
              <a:rPr lang="en-US" dirty="0"/>
              <a:t>These are best for mono-material laminates and heavy packaging applications.</a:t>
            </a:r>
          </a:p>
          <a:p>
            <a:pPr marL="0" indent="0">
              <a:buNone/>
            </a:pPr>
            <a:endParaRPr lang="en-US" dirty="0"/>
          </a:p>
          <a:p>
            <a:pPr marL="0" indent="0">
              <a:buNone/>
            </a:pPr>
            <a:r>
              <a:rPr lang="en-US" b="0" i="0" dirty="0">
                <a:solidFill>
                  <a:srgbClr val="323232"/>
                </a:solidFill>
                <a:effectLst/>
                <a:latin typeface="Roboto" panose="02000000000000000000" pitchFamily="2" charset="0"/>
              </a:rPr>
              <a:t>The all-PET </a:t>
            </a:r>
            <a:r>
              <a:rPr lang="en-US" b="0" i="0" dirty="0" err="1">
                <a:solidFill>
                  <a:srgbClr val="323232"/>
                </a:solidFill>
                <a:effectLst/>
                <a:latin typeface="Roboto" panose="02000000000000000000" pitchFamily="2" charset="0"/>
              </a:rPr>
              <a:t>monomaterial</a:t>
            </a:r>
            <a:r>
              <a:rPr lang="en-US" b="0" i="0" dirty="0">
                <a:solidFill>
                  <a:srgbClr val="323232"/>
                </a:solidFill>
                <a:effectLst/>
                <a:latin typeface="Roboto" panose="02000000000000000000" pitchFamily="2" charset="0"/>
              </a:rPr>
              <a:t> flexible packaging can be used for a wide range of food and pharmaceutical product packages as well as for shampoo, conditioner, and other liquid personal care goods. Demand for such goods is expected to increase, particularly in ASEAN markets</a:t>
            </a:r>
            <a:endParaRPr lang="en-US" dirty="0"/>
          </a:p>
        </p:txBody>
      </p:sp>
      <p:pic>
        <p:nvPicPr>
          <p:cNvPr id="5" name="Picture 4">
            <a:extLst>
              <a:ext uri="{FF2B5EF4-FFF2-40B4-BE49-F238E27FC236}">
                <a16:creationId xmlns:a16="http://schemas.microsoft.com/office/drawing/2014/main" id="{D5B29911-F8FB-8C5F-58FC-B19DD0349EF0}"/>
              </a:ext>
            </a:extLst>
          </p:cNvPr>
          <p:cNvPicPr>
            <a:picLocks noChangeAspect="1"/>
          </p:cNvPicPr>
          <p:nvPr/>
        </p:nvPicPr>
        <p:blipFill>
          <a:blip r:embed="rId2"/>
          <a:stretch>
            <a:fillRect/>
          </a:stretch>
        </p:blipFill>
        <p:spPr>
          <a:xfrm>
            <a:off x="4267200" y="728293"/>
            <a:ext cx="4800600" cy="6037632"/>
          </a:xfrm>
          <a:prstGeom prst="rect">
            <a:avLst/>
          </a:prstGeom>
        </p:spPr>
      </p:pic>
    </p:spTree>
    <p:extLst>
      <p:ext uri="{BB962C8B-B14F-4D97-AF65-F5344CB8AC3E}">
        <p14:creationId xmlns:p14="http://schemas.microsoft.com/office/powerpoint/2010/main" val="271152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88A4-E924-B46F-4B15-65CF86CAC3E3}"/>
              </a:ext>
            </a:extLst>
          </p:cNvPr>
          <p:cNvSpPr>
            <a:spLocks noGrp="1"/>
          </p:cNvSpPr>
          <p:nvPr>
            <p:ph type="title"/>
          </p:nvPr>
        </p:nvSpPr>
        <p:spPr>
          <a:xfrm>
            <a:off x="430619" y="92075"/>
            <a:ext cx="8229600" cy="639762"/>
          </a:xfrm>
        </p:spPr>
        <p:txBody>
          <a:bodyPr>
            <a:normAutofit fontScale="90000"/>
          </a:bodyPr>
          <a:lstStyle/>
          <a:p>
            <a:r>
              <a:rPr lang="en-US" dirty="0"/>
              <a:t>Antifog HS PET film – A574</a:t>
            </a:r>
          </a:p>
        </p:txBody>
      </p:sp>
      <p:sp>
        <p:nvSpPr>
          <p:cNvPr id="3" name="Content Placeholder 2">
            <a:extLst>
              <a:ext uri="{FF2B5EF4-FFF2-40B4-BE49-F238E27FC236}">
                <a16:creationId xmlns:a16="http://schemas.microsoft.com/office/drawing/2014/main" id="{0A215BD2-FD28-2C30-9F40-A70C975369AA}"/>
              </a:ext>
            </a:extLst>
          </p:cNvPr>
          <p:cNvSpPr>
            <a:spLocks noGrp="1"/>
          </p:cNvSpPr>
          <p:nvPr>
            <p:ph idx="1"/>
          </p:nvPr>
        </p:nvSpPr>
        <p:spPr>
          <a:xfrm>
            <a:off x="76200" y="838200"/>
            <a:ext cx="3657600" cy="5867400"/>
          </a:xfrm>
        </p:spPr>
        <p:txBody>
          <a:bodyPr/>
          <a:lstStyle/>
          <a:p>
            <a:pPr marL="0" indent="0">
              <a:buNone/>
            </a:pPr>
            <a:r>
              <a:rPr lang="en-US" dirty="0"/>
              <a:t>A574/ AF 574 film is inline </a:t>
            </a:r>
            <a:r>
              <a:rPr lang="en-US" dirty="0" err="1"/>
              <a:t>AntiFog</a:t>
            </a:r>
            <a:r>
              <a:rPr lang="en-US" dirty="0"/>
              <a:t> Coated PET film suitable for weld seal AF lidding applications.</a:t>
            </a:r>
          </a:p>
          <a:p>
            <a:pPr marL="0" indent="0">
              <a:buNone/>
            </a:pPr>
            <a:r>
              <a:rPr lang="en-US" dirty="0"/>
              <a:t>This film also has some industrial uses.</a:t>
            </a:r>
          </a:p>
        </p:txBody>
      </p:sp>
      <p:pic>
        <p:nvPicPr>
          <p:cNvPr id="5" name="Picture 4">
            <a:extLst>
              <a:ext uri="{FF2B5EF4-FFF2-40B4-BE49-F238E27FC236}">
                <a16:creationId xmlns:a16="http://schemas.microsoft.com/office/drawing/2014/main" id="{45974A53-A411-628E-1095-6994D7C825E8}"/>
              </a:ext>
            </a:extLst>
          </p:cNvPr>
          <p:cNvPicPr>
            <a:picLocks noChangeAspect="1"/>
          </p:cNvPicPr>
          <p:nvPr/>
        </p:nvPicPr>
        <p:blipFill>
          <a:blip r:embed="rId2"/>
          <a:stretch>
            <a:fillRect/>
          </a:stretch>
        </p:blipFill>
        <p:spPr>
          <a:xfrm>
            <a:off x="4191000" y="565309"/>
            <a:ext cx="4876800" cy="6200616"/>
          </a:xfrm>
          <a:prstGeom prst="rect">
            <a:avLst/>
          </a:prstGeom>
        </p:spPr>
      </p:pic>
    </p:spTree>
    <p:extLst>
      <p:ext uri="{BB962C8B-B14F-4D97-AF65-F5344CB8AC3E}">
        <p14:creationId xmlns:p14="http://schemas.microsoft.com/office/powerpoint/2010/main" val="326246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fontScale="90000"/>
          </a:bodyPr>
          <a:lstStyle/>
          <a:p>
            <a:r>
              <a:rPr lang="en-US" dirty="0"/>
              <a:t>Co-Extruded PET A506 for High Bond  </a:t>
            </a:r>
          </a:p>
        </p:txBody>
      </p:sp>
      <p:sp>
        <p:nvSpPr>
          <p:cNvPr id="3" name="Content Placeholder 2"/>
          <p:cNvSpPr>
            <a:spLocks noGrp="1"/>
          </p:cNvSpPr>
          <p:nvPr>
            <p:ph idx="1"/>
          </p:nvPr>
        </p:nvSpPr>
        <p:spPr>
          <a:xfrm>
            <a:off x="0" y="1295400"/>
            <a:ext cx="3733800" cy="5516563"/>
          </a:xfrm>
        </p:spPr>
        <p:txBody>
          <a:bodyPr/>
          <a:lstStyle/>
          <a:p>
            <a:pPr marL="0" indent="0">
              <a:buNone/>
            </a:pPr>
            <a:r>
              <a:rPr lang="en-US" dirty="0"/>
              <a:t>To replace </a:t>
            </a:r>
          </a:p>
          <a:p>
            <a:pPr marL="0" indent="0">
              <a:buNone/>
            </a:pPr>
            <a:endParaRPr lang="en-US" dirty="0"/>
          </a:p>
          <a:p>
            <a:pPr marL="0" indent="0">
              <a:buNone/>
            </a:pPr>
            <a:r>
              <a:rPr lang="en-US" dirty="0" err="1"/>
              <a:t>Terphane</a:t>
            </a:r>
            <a:r>
              <a:rPr lang="en-US" dirty="0"/>
              <a:t> -10.21</a:t>
            </a:r>
          </a:p>
          <a:p>
            <a:pPr marL="0" indent="0">
              <a:buNone/>
            </a:pPr>
            <a:r>
              <a:rPr lang="en-US" dirty="0"/>
              <a:t>Toray – PA10</a:t>
            </a:r>
          </a:p>
          <a:p>
            <a:pPr marL="0" indent="0">
              <a:buNone/>
            </a:pPr>
            <a:r>
              <a:rPr lang="en-US" dirty="0"/>
              <a:t>Flex  F-CSP</a:t>
            </a:r>
          </a:p>
          <a:p>
            <a:pPr marL="0" indent="0">
              <a:buNone/>
            </a:pPr>
            <a:r>
              <a:rPr lang="en-US" dirty="0"/>
              <a:t>Ester EB104</a:t>
            </a:r>
          </a:p>
          <a:p>
            <a:pPr marL="0" indent="0">
              <a:buNone/>
            </a:pPr>
            <a:endParaRPr lang="en-US" dirty="0"/>
          </a:p>
          <a:p>
            <a:pPr marL="0" indent="0">
              <a:buNone/>
            </a:pPr>
            <a:r>
              <a:rPr lang="en-US" dirty="0"/>
              <a:t>In flexible Packaging </a:t>
            </a:r>
          </a:p>
        </p:txBody>
      </p:sp>
      <p:pic>
        <p:nvPicPr>
          <p:cNvPr id="4" name="Picture 3"/>
          <p:cNvPicPr>
            <a:picLocks noChangeAspect="1"/>
          </p:cNvPicPr>
          <p:nvPr/>
        </p:nvPicPr>
        <p:blipFill>
          <a:blip r:embed="rId2"/>
          <a:stretch>
            <a:fillRect/>
          </a:stretch>
        </p:blipFill>
        <p:spPr>
          <a:xfrm>
            <a:off x="3886200" y="838200"/>
            <a:ext cx="4953000" cy="6135806"/>
          </a:xfrm>
          <a:prstGeom prst="rect">
            <a:avLst/>
          </a:prstGeom>
        </p:spPr>
      </p:pic>
    </p:spTree>
    <p:extLst>
      <p:ext uri="{BB962C8B-B14F-4D97-AF65-F5344CB8AC3E}">
        <p14:creationId xmlns:p14="http://schemas.microsoft.com/office/powerpoint/2010/main" val="361311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7" y="29497"/>
            <a:ext cx="8229600" cy="563562"/>
          </a:xfrm>
        </p:spPr>
        <p:txBody>
          <a:bodyPr>
            <a:normAutofit fontScale="90000"/>
          </a:bodyPr>
          <a:lstStyle/>
          <a:p>
            <a:r>
              <a:rPr lang="en-US" dirty="0"/>
              <a:t>Holographic Embossable PET – A503 </a:t>
            </a:r>
          </a:p>
        </p:txBody>
      </p:sp>
      <p:pic>
        <p:nvPicPr>
          <p:cNvPr id="2050" name="Picture 2" descr="Bopp thermal transparent Holographic lamination fil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762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logram Cold Foi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3886200"/>
            <a:ext cx="3806525"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295400"/>
            <a:ext cx="3733800" cy="5516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t>To replace </a:t>
            </a:r>
          </a:p>
          <a:p>
            <a:pPr marL="0" indent="0">
              <a:buFont typeface="Arial" pitchFamily="34" charset="0"/>
              <a:buNone/>
            </a:pPr>
            <a:endParaRPr lang="en-US"/>
          </a:p>
          <a:p>
            <a:pPr marL="0" indent="0">
              <a:buFont typeface="Arial" pitchFamily="34" charset="0"/>
              <a:buNone/>
            </a:pPr>
            <a:r>
              <a:rPr lang="en-US"/>
              <a:t>Terphane -10.21</a:t>
            </a:r>
          </a:p>
          <a:p>
            <a:pPr marL="0" indent="0">
              <a:buFont typeface="Arial" pitchFamily="34" charset="0"/>
              <a:buNone/>
            </a:pPr>
            <a:r>
              <a:rPr lang="en-US"/>
              <a:t>Toray – PA10</a:t>
            </a:r>
          </a:p>
          <a:p>
            <a:pPr marL="0" indent="0">
              <a:buFont typeface="Arial" pitchFamily="34" charset="0"/>
              <a:buNone/>
            </a:pPr>
            <a:r>
              <a:rPr lang="en-US"/>
              <a:t>Flex  F-CSP</a:t>
            </a:r>
          </a:p>
          <a:p>
            <a:pPr marL="0" indent="0">
              <a:buFont typeface="Arial" pitchFamily="34" charset="0"/>
              <a:buNone/>
            </a:pPr>
            <a:r>
              <a:rPr lang="en-US"/>
              <a:t>Ester EB104</a:t>
            </a:r>
          </a:p>
          <a:p>
            <a:pPr marL="0" indent="0">
              <a:buFont typeface="Arial" pitchFamily="34" charset="0"/>
              <a:buNone/>
            </a:pPr>
            <a:endParaRPr lang="en-US"/>
          </a:p>
          <a:p>
            <a:pPr marL="0" indent="0">
              <a:buFont typeface="Arial" pitchFamily="34" charset="0"/>
              <a:buNone/>
            </a:pPr>
            <a:r>
              <a:rPr lang="en-US"/>
              <a:t>In flexible Packaging </a:t>
            </a:r>
            <a:endParaRPr lang="en-US" dirty="0"/>
          </a:p>
        </p:txBody>
      </p:sp>
    </p:spTree>
    <p:extLst>
      <p:ext uri="{BB962C8B-B14F-4D97-AF65-F5344CB8AC3E}">
        <p14:creationId xmlns:p14="http://schemas.microsoft.com/office/powerpoint/2010/main" val="3292608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832"/>
            <a:ext cx="8229600" cy="639762"/>
          </a:xfrm>
        </p:spPr>
        <p:txBody>
          <a:bodyPr>
            <a:normAutofit fontScale="90000"/>
          </a:bodyPr>
          <a:lstStyle/>
          <a:p>
            <a:r>
              <a:rPr lang="en-US" dirty="0"/>
              <a:t>New Product Under Development</a:t>
            </a:r>
          </a:p>
        </p:txBody>
      </p:sp>
      <p:sp>
        <p:nvSpPr>
          <p:cNvPr id="3" name="Content Placeholder 2"/>
          <p:cNvSpPr>
            <a:spLocks noGrp="1"/>
          </p:cNvSpPr>
          <p:nvPr>
            <p:ph idx="1"/>
          </p:nvPr>
        </p:nvSpPr>
        <p:spPr>
          <a:xfrm>
            <a:off x="152400" y="914400"/>
            <a:ext cx="8534400" cy="5211763"/>
          </a:xfrm>
        </p:spPr>
        <p:txBody>
          <a:bodyPr/>
          <a:lstStyle/>
          <a:p>
            <a:r>
              <a:rPr lang="en-US" dirty="0"/>
              <a:t>HS Met PET in 12 to 50 Micron </a:t>
            </a:r>
          </a:p>
          <a:p>
            <a:r>
              <a:rPr lang="en-US" dirty="0" err="1"/>
              <a:t>Chem</a:t>
            </a:r>
            <a:r>
              <a:rPr lang="en-US" dirty="0"/>
              <a:t> HS PET films 12 to 50 micron</a:t>
            </a:r>
          </a:p>
          <a:p>
            <a:r>
              <a:rPr lang="en-US" dirty="0"/>
              <a:t>Both Side HS PET – 12 to 50 micron</a:t>
            </a:r>
          </a:p>
          <a:p>
            <a:r>
              <a:rPr lang="en-US" dirty="0"/>
              <a:t>250 Micron HS Pet Film </a:t>
            </a:r>
          </a:p>
          <a:p>
            <a:r>
              <a:rPr lang="en-US" dirty="0"/>
              <a:t>HS with Inline Food Grade Anti-Fog PET </a:t>
            </a:r>
          </a:p>
          <a:p>
            <a:r>
              <a:rPr lang="en-US" dirty="0"/>
              <a:t>UV Hs PET for FRP Application</a:t>
            </a:r>
          </a:p>
          <a:p>
            <a:r>
              <a:rPr lang="en-US" dirty="0"/>
              <a:t>White HS PET for Lidding </a:t>
            </a:r>
          </a:p>
          <a:p>
            <a:r>
              <a:rPr lang="en-US" dirty="0"/>
              <a:t>Antimony Free HS PET </a:t>
            </a:r>
          </a:p>
          <a:p>
            <a:endParaRPr lang="en-US" dirty="0"/>
          </a:p>
        </p:txBody>
      </p:sp>
    </p:spTree>
    <p:extLst>
      <p:ext uri="{BB962C8B-B14F-4D97-AF65-F5344CB8AC3E}">
        <p14:creationId xmlns:p14="http://schemas.microsoft.com/office/powerpoint/2010/main" val="4178108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a:t>Thank You</a:t>
            </a:r>
          </a:p>
        </p:txBody>
      </p:sp>
    </p:spTree>
    <p:extLst>
      <p:ext uri="{BB962C8B-B14F-4D97-AF65-F5344CB8AC3E}">
        <p14:creationId xmlns:p14="http://schemas.microsoft.com/office/powerpoint/2010/main" val="80992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19C2-660C-E829-60BB-EC2857B91D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0CAAF6-C016-3E06-8F58-408C2EB504A3}"/>
              </a:ext>
            </a:extLst>
          </p:cNvPr>
          <p:cNvSpPr>
            <a:spLocks noGrp="1"/>
          </p:cNvSpPr>
          <p:nvPr>
            <p:ph idx="1"/>
          </p:nvPr>
        </p:nvSpPr>
        <p:spPr/>
        <p:txBody>
          <a:bodyPr>
            <a:normAutofit fontScale="92500" lnSpcReduction="10000"/>
          </a:bodyPr>
          <a:lstStyle/>
          <a:p>
            <a:r>
              <a:rPr lang="en-US" i="0" dirty="0" err="1">
                <a:effectLst/>
                <a:latin typeface="Arial" panose="020B0604020202020204" pitchFamily="34" charset="0"/>
              </a:rPr>
              <a:t>BoPET</a:t>
            </a:r>
            <a:r>
              <a:rPr lang="en-US" i="0" dirty="0">
                <a:effectLst/>
                <a:latin typeface="Arial" panose="020B0604020202020204" pitchFamily="34" charset="0"/>
              </a:rPr>
              <a:t> (biaxially-oriented polyethylene terephthalate) is a </a:t>
            </a:r>
            <a:r>
              <a:rPr lang="en-US" i="0" strike="noStrike" dirty="0">
                <a:effectLst/>
                <a:latin typeface="Arial" panose="020B0604020202020204" pitchFamily="34" charset="0"/>
                <a:hlinkClick r:id="rId2" tooltip="Polyester">
                  <a:extLst>
                    <a:ext uri="{A12FA001-AC4F-418D-AE19-62706E023703}">
                      <ahyp:hlinkClr xmlns:ahyp="http://schemas.microsoft.com/office/drawing/2018/hyperlinkcolor" val="tx"/>
                    </a:ext>
                  </a:extLst>
                </a:hlinkClick>
              </a:rPr>
              <a:t>polyester</a:t>
            </a:r>
            <a:r>
              <a:rPr lang="en-US" i="0" dirty="0">
                <a:effectLst/>
                <a:latin typeface="Arial" panose="020B0604020202020204" pitchFamily="34" charset="0"/>
              </a:rPr>
              <a:t> film made from stretched </a:t>
            </a:r>
            <a:r>
              <a:rPr lang="en-US" i="0" strike="noStrike" dirty="0">
                <a:effectLst/>
                <a:latin typeface="Arial" panose="020B0604020202020204" pitchFamily="34" charset="0"/>
                <a:hlinkClick r:id="rId3" tooltip="Polyethylene terephthalate">
                  <a:extLst>
                    <a:ext uri="{A12FA001-AC4F-418D-AE19-62706E023703}">
                      <ahyp:hlinkClr xmlns:ahyp="http://schemas.microsoft.com/office/drawing/2018/hyperlinkcolor" val="tx"/>
                    </a:ext>
                  </a:extLst>
                </a:hlinkClick>
              </a:rPr>
              <a:t>polyethylene terephthalate</a:t>
            </a:r>
            <a:r>
              <a:rPr lang="en-US" i="0" dirty="0">
                <a:effectLst/>
                <a:latin typeface="Arial" panose="020B0604020202020204" pitchFamily="34" charset="0"/>
              </a:rPr>
              <a:t> (PET) and is used for its high </a:t>
            </a:r>
            <a:r>
              <a:rPr lang="en-US" i="0" strike="noStrike" dirty="0">
                <a:effectLst/>
                <a:latin typeface="Arial" panose="020B0604020202020204" pitchFamily="34" charset="0"/>
                <a:hlinkClick r:id="rId4" tooltip="Tensile strength">
                  <a:extLst>
                    <a:ext uri="{A12FA001-AC4F-418D-AE19-62706E023703}">
                      <ahyp:hlinkClr xmlns:ahyp="http://schemas.microsoft.com/office/drawing/2018/hyperlinkcolor" val="tx"/>
                    </a:ext>
                  </a:extLst>
                </a:hlinkClick>
              </a:rPr>
              <a:t>tensile strength</a:t>
            </a:r>
            <a:r>
              <a:rPr lang="en-US" i="0" dirty="0">
                <a:effectLst/>
                <a:latin typeface="Arial" panose="020B0604020202020204" pitchFamily="34" charset="0"/>
              </a:rPr>
              <a:t>, </a:t>
            </a:r>
            <a:r>
              <a:rPr lang="en-US" i="0" strike="noStrike" dirty="0">
                <a:effectLst/>
                <a:latin typeface="Arial" panose="020B0604020202020204" pitchFamily="34" charset="0"/>
                <a:hlinkClick r:id="rId5" tooltip="Chemical stability">
                  <a:extLst>
                    <a:ext uri="{A12FA001-AC4F-418D-AE19-62706E023703}">
                      <ahyp:hlinkClr xmlns:ahyp="http://schemas.microsoft.com/office/drawing/2018/hyperlinkcolor" val="tx"/>
                    </a:ext>
                  </a:extLst>
                </a:hlinkClick>
              </a:rPr>
              <a:t>chemical</a:t>
            </a:r>
            <a:r>
              <a:rPr lang="en-US" i="0" dirty="0">
                <a:effectLst/>
                <a:latin typeface="Arial" panose="020B0604020202020204" pitchFamily="34" charset="0"/>
              </a:rPr>
              <a:t> and </a:t>
            </a:r>
            <a:r>
              <a:rPr lang="en-US" i="0" strike="noStrike" dirty="0">
                <a:effectLst/>
                <a:latin typeface="Arial" panose="020B0604020202020204" pitchFamily="34" charset="0"/>
                <a:hlinkClick r:id="rId6" tooltip="Dimensional stability (fabric)">
                  <a:extLst>
                    <a:ext uri="{A12FA001-AC4F-418D-AE19-62706E023703}">
                      <ahyp:hlinkClr xmlns:ahyp="http://schemas.microsoft.com/office/drawing/2018/hyperlinkcolor" val="tx"/>
                    </a:ext>
                  </a:extLst>
                </a:hlinkClick>
              </a:rPr>
              <a:t>dimensional</a:t>
            </a:r>
            <a:r>
              <a:rPr lang="en-US" i="0" dirty="0">
                <a:effectLst/>
                <a:latin typeface="Arial" panose="020B0604020202020204" pitchFamily="34" charset="0"/>
              </a:rPr>
              <a:t> </a:t>
            </a:r>
            <a:r>
              <a:rPr lang="en-US" i="0" strike="noStrike" dirty="0">
                <a:effectLst/>
                <a:latin typeface="Arial" panose="020B0604020202020204" pitchFamily="34" charset="0"/>
                <a:hlinkClick r:id="rId7" tooltip="Strength of materials">
                  <a:extLst>
                    <a:ext uri="{A12FA001-AC4F-418D-AE19-62706E023703}">
                      <ahyp:hlinkClr xmlns:ahyp="http://schemas.microsoft.com/office/drawing/2018/hyperlinkcolor" val="tx"/>
                    </a:ext>
                  </a:extLst>
                </a:hlinkClick>
              </a:rPr>
              <a:t>stability</a:t>
            </a:r>
            <a:r>
              <a:rPr lang="en-US" i="0" dirty="0">
                <a:effectLst/>
                <a:latin typeface="Arial" panose="020B0604020202020204" pitchFamily="34" charset="0"/>
              </a:rPr>
              <a:t>, </a:t>
            </a:r>
            <a:r>
              <a:rPr lang="en-US" i="0" strike="noStrike" dirty="0">
                <a:effectLst/>
                <a:latin typeface="Arial" panose="020B0604020202020204" pitchFamily="34" charset="0"/>
                <a:hlinkClick r:id="rId8" tooltip="Transparency (optics)">
                  <a:extLst>
                    <a:ext uri="{A12FA001-AC4F-418D-AE19-62706E023703}">
                      <ahyp:hlinkClr xmlns:ahyp="http://schemas.microsoft.com/office/drawing/2018/hyperlinkcolor" val="tx"/>
                    </a:ext>
                  </a:extLst>
                </a:hlinkClick>
              </a:rPr>
              <a:t>transparency</a:t>
            </a:r>
            <a:r>
              <a:rPr lang="en-US" i="0" dirty="0">
                <a:effectLst/>
                <a:latin typeface="Arial" panose="020B0604020202020204" pitchFamily="34" charset="0"/>
              </a:rPr>
              <a:t>, </a:t>
            </a:r>
            <a:r>
              <a:rPr lang="en-US" i="0" strike="noStrike" dirty="0">
                <a:effectLst/>
                <a:latin typeface="Arial" panose="020B0604020202020204" pitchFamily="34" charset="0"/>
                <a:hlinkClick r:id="rId9" tooltip="Reflectivity">
                  <a:extLst>
                    <a:ext uri="{A12FA001-AC4F-418D-AE19-62706E023703}">
                      <ahyp:hlinkClr xmlns:ahyp="http://schemas.microsoft.com/office/drawing/2018/hyperlinkcolor" val="tx"/>
                    </a:ext>
                  </a:extLst>
                </a:hlinkClick>
              </a:rPr>
              <a:t>reflectivity</a:t>
            </a:r>
            <a:r>
              <a:rPr lang="en-US" i="0" dirty="0">
                <a:effectLst/>
                <a:latin typeface="Arial" panose="020B0604020202020204" pitchFamily="34" charset="0"/>
              </a:rPr>
              <a:t>, gas and aroma barrier properties, and </a:t>
            </a:r>
            <a:r>
              <a:rPr lang="en-US" i="0" strike="noStrike" dirty="0">
                <a:effectLst/>
                <a:latin typeface="Arial" panose="020B0604020202020204" pitchFamily="34" charset="0"/>
                <a:hlinkClick r:id="rId10" tooltip="Electrical insulation">
                  <a:extLst>
                    <a:ext uri="{A12FA001-AC4F-418D-AE19-62706E023703}">
                      <ahyp:hlinkClr xmlns:ahyp="http://schemas.microsoft.com/office/drawing/2018/hyperlinkcolor" val="tx"/>
                    </a:ext>
                  </a:extLst>
                </a:hlinkClick>
              </a:rPr>
              <a:t>electrical insulation</a:t>
            </a:r>
            <a:r>
              <a:rPr lang="en-US" i="0" dirty="0">
                <a:effectLst/>
                <a:latin typeface="Arial" panose="020B0604020202020204" pitchFamily="34" charset="0"/>
              </a:rPr>
              <a:t>. A variety of </a:t>
            </a:r>
            <a:r>
              <a:rPr lang="en-US" i="0" strike="noStrike" dirty="0">
                <a:effectLst/>
                <a:latin typeface="Arial" panose="020B0604020202020204" pitchFamily="34" charset="0"/>
                <a:hlinkClick r:id="rId11" tooltip="Company (law)">
                  <a:extLst>
                    <a:ext uri="{A12FA001-AC4F-418D-AE19-62706E023703}">
                      <ahyp:hlinkClr xmlns:ahyp="http://schemas.microsoft.com/office/drawing/2018/hyperlinkcolor" val="tx"/>
                    </a:ext>
                  </a:extLst>
                </a:hlinkClick>
              </a:rPr>
              <a:t>companies</a:t>
            </a:r>
            <a:r>
              <a:rPr lang="en-US" i="0" dirty="0">
                <a:effectLst/>
                <a:latin typeface="Arial" panose="020B0604020202020204" pitchFamily="34" charset="0"/>
              </a:rPr>
              <a:t> manufacture </a:t>
            </a:r>
            <a:r>
              <a:rPr lang="en-US" i="0" dirty="0" err="1">
                <a:effectLst/>
                <a:latin typeface="Arial" panose="020B0604020202020204" pitchFamily="34" charset="0"/>
              </a:rPr>
              <a:t>boPET</a:t>
            </a:r>
            <a:r>
              <a:rPr lang="en-US" i="0" dirty="0">
                <a:effectLst/>
                <a:latin typeface="Arial" panose="020B0604020202020204" pitchFamily="34" charset="0"/>
              </a:rPr>
              <a:t> and other polyester films under different </a:t>
            </a:r>
            <a:r>
              <a:rPr lang="en-US" i="0" strike="noStrike" dirty="0">
                <a:effectLst/>
                <a:latin typeface="Arial" panose="020B0604020202020204" pitchFamily="34" charset="0"/>
                <a:hlinkClick r:id="rId12" tooltip="Brand name">
                  <a:extLst>
                    <a:ext uri="{A12FA001-AC4F-418D-AE19-62706E023703}">
                      <ahyp:hlinkClr xmlns:ahyp="http://schemas.microsoft.com/office/drawing/2018/hyperlinkcolor" val="tx"/>
                    </a:ext>
                  </a:extLst>
                </a:hlinkClick>
              </a:rPr>
              <a:t>brand names</a:t>
            </a:r>
            <a:r>
              <a:rPr lang="en-US" i="0" dirty="0">
                <a:effectLst/>
                <a:latin typeface="Arial" panose="020B0604020202020204" pitchFamily="34" charset="0"/>
              </a:rPr>
              <a:t>.</a:t>
            </a:r>
            <a:endParaRPr lang="en-US" dirty="0"/>
          </a:p>
        </p:txBody>
      </p:sp>
    </p:spTree>
    <p:extLst>
      <p:ext uri="{BB962C8B-B14F-4D97-AF65-F5344CB8AC3E}">
        <p14:creationId xmlns:p14="http://schemas.microsoft.com/office/powerpoint/2010/main" val="143393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0763-971D-EEE0-9042-309AD5CFF605}"/>
              </a:ext>
            </a:extLst>
          </p:cNvPr>
          <p:cNvSpPr>
            <a:spLocks noGrp="1"/>
          </p:cNvSpPr>
          <p:nvPr>
            <p:ph type="title"/>
          </p:nvPr>
        </p:nvSpPr>
        <p:spPr/>
        <p:txBody>
          <a:bodyPr/>
          <a:lstStyle/>
          <a:p>
            <a:r>
              <a:rPr lang="en-US" dirty="0"/>
              <a:t>HS PET FILM</a:t>
            </a:r>
          </a:p>
        </p:txBody>
      </p:sp>
      <p:sp>
        <p:nvSpPr>
          <p:cNvPr id="3" name="Content Placeholder 2">
            <a:extLst>
              <a:ext uri="{FF2B5EF4-FFF2-40B4-BE49-F238E27FC236}">
                <a16:creationId xmlns:a16="http://schemas.microsoft.com/office/drawing/2014/main" id="{0A0AF215-A66A-4326-61BB-3AACDB4C7CF7}"/>
              </a:ext>
            </a:extLst>
          </p:cNvPr>
          <p:cNvSpPr>
            <a:spLocks noGrp="1"/>
          </p:cNvSpPr>
          <p:nvPr>
            <p:ph idx="1"/>
          </p:nvPr>
        </p:nvSpPr>
        <p:spPr>
          <a:xfrm>
            <a:off x="228600" y="1600200"/>
            <a:ext cx="3733800" cy="4983162"/>
          </a:xfrm>
        </p:spPr>
        <p:txBody>
          <a:bodyPr>
            <a:normAutofit fontScale="62500" lnSpcReduction="20000"/>
          </a:bodyPr>
          <a:lstStyle/>
          <a:p>
            <a:r>
              <a:rPr lang="en-US" b="0" i="0" dirty="0">
                <a:solidFill>
                  <a:srgbClr val="2F2F2F"/>
                </a:solidFill>
                <a:effectLst/>
                <a:latin typeface="Arial" panose="020B0604020202020204" pitchFamily="34" charset="0"/>
              </a:rPr>
              <a:t>HS grade product is a Bi-axially oriented transparent polyester film (co-extruded layer with special copolymer) with one surface being heat sealable. The special copolymer layer is designed to heat seal on itself as well as with substrates such as A- PET, C-PET, modified C-PET &amp; A-PET coated boards.</a:t>
            </a:r>
          </a:p>
          <a:p>
            <a:r>
              <a:rPr lang="en-US" sz="3300" dirty="0">
                <a:solidFill>
                  <a:srgbClr val="2F2F2F"/>
                </a:solidFill>
                <a:latin typeface="Arial" panose="020B0604020202020204" pitchFamily="34" charset="0"/>
              </a:rPr>
              <a:t>A major benefit of heat sealable polyester is that it has high temperature resistance with a sealing range of typically 110-190°C.</a:t>
            </a:r>
          </a:p>
        </p:txBody>
      </p:sp>
      <p:pic>
        <p:nvPicPr>
          <p:cNvPr id="5" name="Picture 4">
            <a:extLst>
              <a:ext uri="{FF2B5EF4-FFF2-40B4-BE49-F238E27FC236}">
                <a16:creationId xmlns:a16="http://schemas.microsoft.com/office/drawing/2014/main" id="{AD4BC4F7-3D79-5BA3-2089-FD8F658CD498}"/>
              </a:ext>
            </a:extLst>
          </p:cNvPr>
          <p:cNvPicPr>
            <a:picLocks noChangeAspect="1"/>
          </p:cNvPicPr>
          <p:nvPr/>
        </p:nvPicPr>
        <p:blipFill>
          <a:blip r:embed="rId2"/>
          <a:stretch>
            <a:fillRect/>
          </a:stretch>
        </p:blipFill>
        <p:spPr>
          <a:xfrm>
            <a:off x="4718143" y="1600200"/>
            <a:ext cx="4273457" cy="1524000"/>
          </a:xfrm>
          <a:prstGeom prst="rect">
            <a:avLst/>
          </a:prstGeom>
        </p:spPr>
      </p:pic>
      <p:pic>
        <p:nvPicPr>
          <p:cNvPr id="7" name="Picture 6">
            <a:extLst>
              <a:ext uri="{FF2B5EF4-FFF2-40B4-BE49-F238E27FC236}">
                <a16:creationId xmlns:a16="http://schemas.microsoft.com/office/drawing/2014/main" id="{A7CAF893-91C3-2044-AB9B-EF98C735DEA4}"/>
              </a:ext>
            </a:extLst>
          </p:cNvPr>
          <p:cNvPicPr>
            <a:picLocks noChangeAspect="1"/>
          </p:cNvPicPr>
          <p:nvPr/>
        </p:nvPicPr>
        <p:blipFill>
          <a:blip r:embed="rId3"/>
          <a:stretch>
            <a:fillRect/>
          </a:stretch>
        </p:blipFill>
        <p:spPr>
          <a:xfrm>
            <a:off x="4600755" y="3428999"/>
            <a:ext cx="4390845" cy="1373045"/>
          </a:xfrm>
          <a:prstGeom prst="rect">
            <a:avLst/>
          </a:prstGeom>
        </p:spPr>
      </p:pic>
    </p:spTree>
    <p:extLst>
      <p:ext uri="{BB962C8B-B14F-4D97-AF65-F5344CB8AC3E}">
        <p14:creationId xmlns:p14="http://schemas.microsoft.com/office/powerpoint/2010/main" val="213091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386"/>
            <a:ext cx="8229600" cy="715962"/>
          </a:xfrm>
        </p:spPr>
        <p:txBody>
          <a:bodyPr>
            <a:normAutofit fontScale="90000"/>
          </a:bodyPr>
          <a:lstStyle/>
          <a:p>
            <a:r>
              <a:rPr lang="en-US" dirty="0"/>
              <a:t>Advantages of HS PET film  </a:t>
            </a:r>
          </a:p>
        </p:txBody>
      </p:sp>
      <p:sp>
        <p:nvSpPr>
          <p:cNvPr id="3" name="Content Placeholder 2"/>
          <p:cNvSpPr>
            <a:spLocks noGrp="1"/>
          </p:cNvSpPr>
          <p:nvPr>
            <p:ph idx="1"/>
          </p:nvPr>
        </p:nvSpPr>
        <p:spPr>
          <a:xfrm>
            <a:off x="228600" y="1600200"/>
            <a:ext cx="8763000" cy="4876800"/>
          </a:xfrm>
        </p:spPr>
        <p:txBody>
          <a:bodyPr/>
          <a:lstStyle/>
          <a:p>
            <a:r>
              <a:rPr lang="en-US" dirty="0"/>
              <a:t>DUAL </a:t>
            </a:r>
            <a:r>
              <a:rPr lang="en-US" dirty="0" err="1"/>
              <a:t>Ovenable</a:t>
            </a:r>
            <a:r>
              <a:rPr lang="en-US" dirty="0"/>
              <a:t> – Microwaveable &amp; OTG oven </a:t>
            </a:r>
          </a:p>
          <a:p>
            <a:r>
              <a:rPr lang="en-US" dirty="0"/>
              <a:t>Sealable – High Seal Integrity</a:t>
            </a:r>
          </a:p>
          <a:p>
            <a:r>
              <a:rPr lang="en-US" dirty="0"/>
              <a:t>Sealable to APET , CPET , PVC , PVDC and Self </a:t>
            </a:r>
          </a:p>
          <a:p>
            <a:r>
              <a:rPr lang="en-US" dirty="0"/>
              <a:t>Can be laminated to non Woven PET without glue</a:t>
            </a:r>
          </a:p>
          <a:p>
            <a:r>
              <a:rPr lang="en-US" dirty="0"/>
              <a:t>Can withstand extreme temperature – Cold to High </a:t>
            </a:r>
          </a:p>
          <a:p>
            <a:r>
              <a:rPr lang="en-US" dirty="0"/>
              <a:t>Rigid </a:t>
            </a:r>
          </a:p>
          <a:p>
            <a:r>
              <a:rPr lang="en-US" dirty="0"/>
              <a:t>Printable </a:t>
            </a:r>
          </a:p>
        </p:txBody>
      </p:sp>
      <p:pic>
        <p:nvPicPr>
          <p:cNvPr id="1028" name="Picture 4" descr="Microwave ovens | How do they work? - Explain that Stuff">
            <a:extLst>
              <a:ext uri="{FF2B5EF4-FFF2-40B4-BE49-F238E27FC236}">
                <a16:creationId xmlns:a16="http://schemas.microsoft.com/office/drawing/2014/main" id="{0BE742AC-D3CA-313C-B992-E2655A6F9B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908" y="4648200"/>
            <a:ext cx="3718884" cy="1952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ven OTG (Oven, Toaster, Grill) Block Diagram - YouTube">
            <a:extLst>
              <a:ext uri="{FF2B5EF4-FFF2-40B4-BE49-F238E27FC236}">
                <a16:creationId xmlns:a16="http://schemas.microsoft.com/office/drawing/2014/main" id="{9DE15039-6802-B519-7BB9-D80B814C07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3672" y="4831450"/>
            <a:ext cx="3145179" cy="1769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228600"/>
            <a:ext cx="8229600" cy="715962"/>
          </a:xfrm>
        </p:spPr>
        <p:txBody>
          <a:bodyPr>
            <a:normAutofit fontScale="90000"/>
          </a:bodyPr>
          <a:lstStyle/>
          <a:p>
            <a:r>
              <a:rPr lang="en-US" dirty="0"/>
              <a:t>HS PET Applications </a:t>
            </a:r>
          </a:p>
        </p:txBody>
      </p:sp>
      <p:sp>
        <p:nvSpPr>
          <p:cNvPr id="3" name="Content Placeholder 2"/>
          <p:cNvSpPr>
            <a:spLocks noGrp="1"/>
          </p:cNvSpPr>
          <p:nvPr>
            <p:ph idx="1"/>
          </p:nvPr>
        </p:nvSpPr>
        <p:spPr>
          <a:xfrm>
            <a:off x="228600" y="1295400"/>
            <a:ext cx="8763000" cy="5257800"/>
          </a:xfrm>
        </p:spPr>
        <p:txBody>
          <a:bodyPr>
            <a:normAutofit fontScale="92500" lnSpcReduction="20000"/>
          </a:bodyPr>
          <a:lstStyle/>
          <a:p>
            <a:r>
              <a:rPr lang="en-US" b="1" dirty="0"/>
              <a:t>Application:</a:t>
            </a:r>
            <a:endParaRPr lang="en-US" dirty="0"/>
          </a:p>
          <a:p>
            <a:pPr lvl="0"/>
            <a:r>
              <a:rPr lang="en-US" dirty="0"/>
              <a:t>Heat sealable pet film can be used for food packaging- Overwraps</a:t>
            </a:r>
          </a:p>
          <a:p>
            <a:pPr lvl="0"/>
            <a:r>
              <a:rPr lang="en-US" dirty="0"/>
              <a:t>Heat sealable pet film can be used for roasting or cooking bags</a:t>
            </a:r>
          </a:p>
          <a:p>
            <a:pPr lvl="0"/>
            <a:r>
              <a:rPr lang="en-US" dirty="0"/>
              <a:t>Heat sealable pet film can be used for metal lamination</a:t>
            </a:r>
          </a:p>
          <a:p>
            <a:r>
              <a:rPr lang="en-US" b="1" dirty="0"/>
              <a:t>Heat sealable pet film also can be used for protective surfaces on glass fiber reinforced sheets</a:t>
            </a:r>
            <a:endParaRPr lang="en-US" dirty="0"/>
          </a:p>
          <a:p>
            <a:pPr lvl="0"/>
            <a:r>
              <a:rPr lang="en-US" dirty="0"/>
              <a:t>Heat Sealable Pet Film for lidding film</a:t>
            </a:r>
          </a:p>
          <a:p>
            <a:pPr lvl="0"/>
            <a:r>
              <a:rPr lang="en-US" dirty="0"/>
              <a:t>Heat sealable pet film for mosquito’s repellent coil packing</a:t>
            </a:r>
          </a:p>
        </p:txBody>
      </p:sp>
    </p:spTree>
    <p:extLst>
      <p:ext uri="{BB962C8B-B14F-4D97-AF65-F5344CB8AC3E}">
        <p14:creationId xmlns:p14="http://schemas.microsoft.com/office/powerpoint/2010/main" val="204178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ADF3-F76C-BBEA-B10C-270A351E7FB0}"/>
              </a:ext>
            </a:extLst>
          </p:cNvPr>
          <p:cNvSpPr>
            <a:spLocks noGrp="1"/>
          </p:cNvSpPr>
          <p:nvPr>
            <p:ph type="title"/>
          </p:nvPr>
        </p:nvSpPr>
        <p:spPr>
          <a:xfrm>
            <a:off x="1836" y="4313"/>
            <a:ext cx="9142164" cy="910087"/>
          </a:xfrm>
        </p:spPr>
        <p:txBody>
          <a:bodyPr>
            <a:normAutofit/>
          </a:bodyPr>
          <a:lstStyle/>
          <a:p>
            <a:r>
              <a:rPr lang="en-US" sz="2700" dirty="0"/>
              <a:t>Based on Direct Food  Packaging Application</a:t>
            </a:r>
          </a:p>
        </p:txBody>
      </p:sp>
      <p:pic>
        <p:nvPicPr>
          <p:cNvPr id="4" name="Picture 3">
            <a:extLst>
              <a:ext uri="{FF2B5EF4-FFF2-40B4-BE49-F238E27FC236}">
                <a16:creationId xmlns:a16="http://schemas.microsoft.com/office/drawing/2014/main" id="{873C22DC-254D-BA3A-93DB-305CBC8F59DC}"/>
              </a:ext>
            </a:extLst>
          </p:cNvPr>
          <p:cNvPicPr>
            <a:picLocks noChangeAspect="1"/>
          </p:cNvPicPr>
          <p:nvPr/>
        </p:nvPicPr>
        <p:blipFill>
          <a:blip r:embed="rId2"/>
          <a:stretch>
            <a:fillRect/>
          </a:stretch>
        </p:blipFill>
        <p:spPr>
          <a:xfrm>
            <a:off x="11441" y="1066800"/>
            <a:ext cx="8968718" cy="5298042"/>
          </a:xfrm>
          <a:prstGeom prst="rect">
            <a:avLst/>
          </a:prstGeom>
        </p:spPr>
      </p:pic>
    </p:spTree>
    <p:extLst>
      <p:ext uri="{BB962C8B-B14F-4D97-AF65-F5344CB8AC3E}">
        <p14:creationId xmlns:p14="http://schemas.microsoft.com/office/powerpoint/2010/main" val="361489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Flexible Packaging – Pouching </a:t>
            </a:r>
          </a:p>
        </p:txBody>
      </p:sp>
      <p:sp>
        <p:nvSpPr>
          <p:cNvPr id="3" name="Content Placeholder 2"/>
          <p:cNvSpPr>
            <a:spLocks noGrp="1"/>
          </p:cNvSpPr>
          <p:nvPr>
            <p:ph idx="1"/>
          </p:nvPr>
        </p:nvSpPr>
        <p:spPr>
          <a:xfrm>
            <a:off x="0" y="1371600"/>
            <a:ext cx="4343400" cy="5257800"/>
          </a:xfrm>
        </p:spPr>
        <p:txBody>
          <a:bodyPr/>
          <a:lstStyle/>
          <a:p>
            <a:r>
              <a:rPr lang="en-US" dirty="0"/>
              <a:t>It is used for Packing red meat – First Refrigerated and then </a:t>
            </a:r>
            <a:r>
              <a:rPr lang="en-US" dirty="0" err="1"/>
              <a:t>Microwaved</a:t>
            </a:r>
            <a:r>
              <a:rPr lang="en-US" dirty="0"/>
              <a:t> </a:t>
            </a:r>
          </a:p>
          <a:p>
            <a:r>
              <a:rPr lang="en-US" dirty="0"/>
              <a:t>Used for Burger packing </a:t>
            </a:r>
          </a:p>
          <a:p>
            <a:r>
              <a:rPr lang="en-US" dirty="0"/>
              <a:t>Used for School food packing </a:t>
            </a:r>
            <a:br>
              <a:rPr lang="en-US" u="sng" dirty="0">
                <a:hlinkClick r:id="rId2"/>
              </a:rPr>
            </a:br>
            <a:br>
              <a:rPr lang="en-US" dirty="0"/>
            </a:br>
            <a:endParaRPr lang="en-US" dirty="0"/>
          </a:p>
        </p:txBody>
      </p:sp>
      <p:pic>
        <p:nvPicPr>
          <p:cNvPr id="3074" name="Picture 2" descr="Image result for donlee farms">
            <a:hlinkClick r:id="rId2"/>
          </p:cNvPr>
          <p:cNvPicPr>
            <a:picLocks noChangeAspect="1" noChangeArrowheads="1"/>
          </p:cNvPicPr>
          <p:nvPr/>
        </p:nvPicPr>
        <p:blipFill>
          <a:blip r:embed="rId3" cstate="print"/>
          <a:srcRect/>
          <a:stretch>
            <a:fillRect/>
          </a:stretch>
        </p:blipFill>
        <p:spPr bwMode="auto">
          <a:xfrm>
            <a:off x="7488784" y="1066800"/>
            <a:ext cx="1655216" cy="2209799"/>
          </a:xfrm>
          <a:prstGeom prst="rect">
            <a:avLst/>
          </a:prstGeom>
          <a:noFill/>
        </p:spPr>
      </p:pic>
      <p:sp>
        <p:nvSpPr>
          <p:cNvPr id="3076" name="AutoShape 4" descr="Image result for arizona gold burritos">
            <a:hlinkClick r:id="rId4"/>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Image result for arizona gold burritos">
            <a:hlinkClick r:id="rId4"/>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Image result for arizona gold burritos">
            <a:hlinkClick r:id="rId4"/>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Image result for arizona gold burri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Image result for arizona gold burri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6" name="AutoShape 14" descr="Image result for arizona gold burri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8" name="Picture 16" descr="Image result for school district lunch">
            <a:hlinkClick r:id="rId5"/>
          </p:cNvPr>
          <p:cNvPicPr>
            <a:picLocks noChangeAspect="1" noChangeArrowheads="1"/>
          </p:cNvPicPr>
          <p:nvPr/>
        </p:nvPicPr>
        <p:blipFill>
          <a:blip r:embed="rId6" cstate="print"/>
          <a:srcRect/>
          <a:stretch>
            <a:fillRect/>
          </a:stretch>
        </p:blipFill>
        <p:spPr bwMode="auto">
          <a:xfrm>
            <a:off x="5562600" y="4267200"/>
            <a:ext cx="3265714" cy="1828800"/>
          </a:xfrm>
          <a:prstGeom prst="rect">
            <a:avLst/>
          </a:prstGeom>
          <a:noFill/>
        </p:spPr>
      </p:pic>
      <p:pic>
        <p:nvPicPr>
          <p:cNvPr id="3089" name="Picture 17"/>
          <p:cNvPicPr>
            <a:picLocks noChangeAspect="1" noChangeArrowheads="1"/>
          </p:cNvPicPr>
          <p:nvPr/>
        </p:nvPicPr>
        <p:blipFill>
          <a:blip r:embed="rId7" cstate="print"/>
          <a:srcRect/>
          <a:stretch>
            <a:fillRect/>
          </a:stretch>
        </p:blipFill>
        <p:spPr bwMode="auto">
          <a:xfrm>
            <a:off x="4914900" y="1219200"/>
            <a:ext cx="2209800" cy="2209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83A8-DA9D-4F2A-B339-25FF1B900A45}"/>
              </a:ext>
            </a:extLst>
          </p:cNvPr>
          <p:cNvSpPr>
            <a:spLocks noGrp="1"/>
          </p:cNvSpPr>
          <p:nvPr>
            <p:ph type="title"/>
          </p:nvPr>
        </p:nvSpPr>
        <p:spPr>
          <a:xfrm>
            <a:off x="457200" y="274638"/>
            <a:ext cx="8229600" cy="792162"/>
          </a:xfrm>
        </p:spPr>
        <p:txBody>
          <a:bodyPr/>
          <a:lstStyle/>
          <a:p>
            <a:r>
              <a:rPr lang="en-US" dirty="0"/>
              <a:t>Chicken/ Turkey Cooking Bags</a:t>
            </a:r>
          </a:p>
        </p:txBody>
      </p:sp>
      <p:sp>
        <p:nvSpPr>
          <p:cNvPr id="3" name="Content Placeholder 2">
            <a:extLst>
              <a:ext uri="{FF2B5EF4-FFF2-40B4-BE49-F238E27FC236}">
                <a16:creationId xmlns:a16="http://schemas.microsoft.com/office/drawing/2014/main" id="{325ADB02-3AE4-4EDE-9EA3-FEDD5FA2EB18}"/>
              </a:ext>
            </a:extLst>
          </p:cNvPr>
          <p:cNvSpPr>
            <a:spLocks noGrp="1"/>
          </p:cNvSpPr>
          <p:nvPr>
            <p:ph idx="1"/>
          </p:nvPr>
        </p:nvSpPr>
        <p:spPr>
          <a:xfrm>
            <a:off x="457200" y="1222727"/>
            <a:ext cx="3666538" cy="2852672"/>
          </a:xfrm>
        </p:spPr>
        <p:txBody>
          <a:bodyPr>
            <a:normAutofit fontScale="92500" lnSpcReduction="20000"/>
          </a:bodyPr>
          <a:lstStyle/>
          <a:p>
            <a:r>
              <a:rPr lang="en-US" dirty="0"/>
              <a:t>Bags for cooking chicken/ Fish/Turkey are made of HS PET or Antimony Free films as these are clear and Heat resistant</a:t>
            </a:r>
          </a:p>
        </p:txBody>
      </p:sp>
      <p:pic>
        <p:nvPicPr>
          <p:cNvPr id="5" name="Picture 4">
            <a:extLst>
              <a:ext uri="{FF2B5EF4-FFF2-40B4-BE49-F238E27FC236}">
                <a16:creationId xmlns:a16="http://schemas.microsoft.com/office/drawing/2014/main" id="{2AEF8092-7AF4-4C8F-8107-4418C11357E5}"/>
              </a:ext>
            </a:extLst>
          </p:cNvPr>
          <p:cNvPicPr>
            <a:picLocks noChangeAspect="1"/>
          </p:cNvPicPr>
          <p:nvPr/>
        </p:nvPicPr>
        <p:blipFill>
          <a:blip r:embed="rId2"/>
          <a:stretch>
            <a:fillRect/>
          </a:stretch>
        </p:blipFill>
        <p:spPr>
          <a:xfrm>
            <a:off x="4419600" y="1222726"/>
            <a:ext cx="3666538" cy="4836088"/>
          </a:xfrm>
          <a:prstGeom prst="rect">
            <a:avLst/>
          </a:prstGeom>
        </p:spPr>
      </p:pic>
      <p:pic>
        <p:nvPicPr>
          <p:cNvPr id="4098" name="Picture 2" descr="PanSaver Turkey Bags, Oven Bags for Cooking, Poultry Bag for Brining Turkey, 2 Count">
            <a:extLst>
              <a:ext uri="{FF2B5EF4-FFF2-40B4-BE49-F238E27FC236}">
                <a16:creationId xmlns:a16="http://schemas.microsoft.com/office/drawing/2014/main" id="{E5071F5D-CC4E-C6FC-6A83-E7362DABD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075399"/>
            <a:ext cx="3666538" cy="261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44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5326</TotalTime>
  <Words>1381</Words>
  <Application>Microsoft Office PowerPoint</Application>
  <PresentationFormat>On-screen Show (4:3)</PresentationFormat>
  <Paragraphs>115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Google Sans</vt:lpstr>
      <vt:lpstr>Open Sans</vt:lpstr>
      <vt:lpstr>Oswald</vt:lpstr>
      <vt:lpstr>Roboto</vt:lpstr>
      <vt:lpstr>Office Theme</vt:lpstr>
      <vt:lpstr>APPLICATIONS OF HS PET FILM </vt:lpstr>
      <vt:lpstr>BOPET FILM Machine</vt:lpstr>
      <vt:lpstr>PowerPoint Presentation</vt:lpstr>
      <vt:lpstr>HS PET FILM</vt:lpstr>
      <vt:lpstr>Advantages of HS PET film  </vt:lpstr>
      <vt:lpstr>HS PET Applications </vt:lpstr>
      <vt:lpstr>Based on Direct Food  Packaging Application</vt:lpstr>
      <vt:lpstr>Flexible Packaging – Pouching </vt:lpstr>
      <vt:lpstr>Chicken/ Turkey Cooking Bags</vt:lpstr>
      <vt:lpstr>Tea Bags </vt:lpstr>
      <vt:lpstr>Lidding Film  </vt:lpstr>
      <vt:lpstr>Lidding Films </vt:lpstr>
      <vt:lpstr>Lidding Films</vt:lpstr>
      <vt:lpstr>Important Attributes of Lidding Films</vt:lpstr>
      <vt:lpstr>Non Food &amp; Industrial applications of HS PET FILM</vt:lpstr>
      <vt:lpstr>Induction Sealing Wads </vt:lpstr>
      <vt:lpstr>Room Freshner Packaging </vt:lpstr>
      <vt:lpstr>Mosquito Mat Packaging  </vt:lpstr>
      <vt:lpstr>Electrical Insulation Tapes </vt:lpstr>
      <vt:lpstr>HS PET for FRP </vt:lpstr>
      <vt:lpstr>High Seal Strength Films for Mono-Material Laminates</vt:lpstr>
      <vt:lpstr>Antifog HS PET film – A574</vt:lpstr>
      <vt:lpstr>Co-Extruded PET A506 for High Bond  </vt:lpstr>
      <vt:lpstr>Holographic Embossable PET – A503 </vt:lpstr>
      <vt:lpstr>New Product Under Development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HS PET FILM</dc:title>
  <dc:creator>kailashsajwan</dc:creator>
  <cp:lastModifiedBy>Kailash Sajwan</cp:lastModifiedBy>
  <cp:revision>13</cp:revision>
  <dcterms:created xsi:type="dcterms:W3CDTF">2018-07-02T07:44:54Z</dcterms:created>
  <dcterms:modified xsi:type="dcterms:W3CDTF">2023-03-22T19:52:23Z</dcterms:modified>
</cp:coreProperties>
</file>